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83" r:id="rId2"/>
    <p:sldId id="258" r:id="rId3"/>
    <p:sldId id="288" r:id="rId4"/>
    <p:sldId id="289" r:id="rId5"/>
    <p:sldId id="290" r:id="rId6"/>
    <p:sldId id="291" r:id="rId7"/>
    <p:sldId id="292" r:id="rId8"/>
    <p:sldId id="285" r:id="rId9"/>
    <p:sldId id="286" r:id="rId10"/>
    <p:sldId id="287" r:id="rId11"/>
    <p:sldId id="284" r:id="rId12"/>
    <p:sldId id="294" r:id="rId13"/>
    <p:sldId id="297" r:id="rId14"/>
    <p:sldId id="298" r:id="rId15"/>
    <p:sldId id="299" r:id="rId16"/>
    <p:sldId id="296" r:id="rId17"/>
    <p:sldId id="300" r:id="rId18"/>
    <p:sldId id="301" r:id="rId19"/>
    <p:sldId id="295" r:id="rId20"/>
    <p:sldId id="28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TI OHOL" initials="AO" lastIdx="1" clrIdx="0">
    <p:extLst>
      <p:ext uri="{19B8F6BF-5375-455C-9EA6-DF929625EA0E}">
        <p15:presenceInfo xmlns:p15="http://schemas.microsoft.com/office/powerpoint/2012/main" userId="ADITI OHO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68" d="100"/>
          <a:sy n="68" d="100"/>
        </p:scale>
        <p:origin x="608"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7E47F00A-9EBF-4381-9805-81215F1014CF}" type="datetimeFigureOut">
              <a:rPr lang="en-US" smtClean="0"/>
              <a:t>7/16/2024</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EDDE3FD-8912-400A-9457-BCB1E67127E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284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47F00A-9EBF-4381-9805-81215F1014CF}" type="datetimeFigureOut">
              <a:rPr lang="en-US" smtClean="0"/>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DDE3FD-8912-400A-9457-BCB1E67127ED}" type="slidenum">
              <a:rPr lang="en-US" smtClean="0"/>
              <a:t>‹#›</a:t>
            </a:fld>
            <a:endParaRPr lang="en-US"/>
          </a:p>
        </p:txBody>
      </p:sp>
    </p:spTree>
    <p:extLst>
      <p:ext uri="{BB962C8B-B14F-4D97-AF65-F5344CB8AC3E}">
        <p14:creationId xmlns:p14="http://schemas.microsoft.com/office/powerpoint/2010/main" val="639872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47F00A-9EBF-4381-9805-81215F1014CF}" type="datetimeFigureOut">
              <a:rPr lang="en-US" smtClean="0"/>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DDE3FD-8912-400A-9457-BCB1E67127ED}" type="slidenum">
              <a:rPr lang="en-US" smtClean="0"/>
              <a:t>‹#›</a:t>
            </a:fld>
            <a:endParaRPr lang="en-US"/>
          </a:p>
        </p:txBody>
      </p:sp>
    </p:spTree>
    <p:extLst>
      <p:ext uri="{BB962C8B-B14F-4D97-AF65-F5344CB8AC3E}">
        <p14:creationId xmlns:p14="http://schemas.microsoft.com/office/powerpoint/2010/main" val="2005492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47F00A-9EBF-4381-9805-81215F1014CF}" type="datetimeFigureOut">
              <a:rPr lang="en-US" smtClean="0"/>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DDE3FD-8912-400A-9457-BCB1E67127ED}" type="slidenum">
              <a:rPr lang="en-US" smtClean="0"/>
              <a:t>‹#›</a:t>
            </a:fld>
            <a:endParaRPr lang="en-US"/>
          </a:p>
        </p:txBody>
      </p:sp>
    </p:spTree>
    <p:extLst>
      <p:ext uri="{BB962C8B-B14F-4D97-AF65-F5344CB8AC3E}">
        <p14:creationId xmlns:p14="http://schemas.microsoft.com/office/powerpoint/2010/main" val="3114275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47F00A-9EBF-4381-9805-81215F1014CF}" type="datetimeFigureOut">
              <a:rPr lang="en-US" smtClean="0"/>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DDE3FD-8912-400A-9457-BCB1E67127ED}"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338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47F00A-9EBF-4381-9805-81215F1014CF}" type="datetimeFigureOut">
              <a:rPr lang="en-US" smtClean="0"/>
              <a:t>7/16/2024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DDE3FD-8912-400A-9457-BCB1E67127ED}" type="slidenum">
              <a:rPr lang="en-US" smtClean="0"/>
              <a:t>‹#›</a:t>
            </a:fld>
            <a:endParaRPr lang="en-US"/>
          </a:p>
        </p:txBody>
      </p:sp>
    </p:spTree>
    <p:extLst>
      <p:ext uri="{BB962C8B-B14F-4D97-AF65-F5344CB8AC3E}">
        <p14:creationId xmlns:p14="http://schemas.microsoft.com/office/powerpoint/2010/main" val="3242677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47F00A-9EBF-4381-9805-81215F1014CF}" type="datetimeFigureOut">
              <a:rPr lang="en-US" smtClean="0"/>
              <a:t>7/16/2024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DDE3FD-8912-400A-9457-BCB1E67127ED}" type="slidenum">
              <a:rPr lang="en-US" smtClean="0"/>
              <a:t>‹#›</a:t>
            </a:fld>
            <a:endParaRPr lang="en-US"/>
          </a:p>
        </p:txBody>
      </p:sp>
    </p:spTree>
    <p:extLst>
      <p:ext uri="{BB962C8B-B14F-4D97-AF65-F5344CB8AC3E}">
        <p14:creationId xmlns:p14="http://schemas.microsoft.com/office/powerpoint/2010/main" val="3045432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47F00A-9EBF-4381-9805-81215F1014CF}" type="datetimeFigureOut">
              <a:rPr lang="en-US" smtClean="0"/>
              <a:t>7/16/2024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DDE3FD-8912-400A-9457-BCB1E67127ED}" type="slidenum">
              <a:rPr lang="en-US" smtClean="0"/>
              <a:t>‹#›</a:t>
            </a:fld>
            <a:endParaRPr lang="en-US"/>
          </a:p>
        </p:txBody>
      </p:sp>
    </p:spTree>
    <p:extLst>
      <p:ext uri="{BB962C8B-B14F-4D97-AF65-F5344CB8AC3E}">
        <p14:creationId xmlns:p14="http://schemas.microsoft.com/office/powerpoint/2010/main" val="41866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47F00A-9EBF-4381-9805-81215F1014CF}" type="datetimeFigureOut">
              <a:rPr lang="en-US" smtClean="0"/>
              <a:t>7/16/2024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DDE3FD-8912-400A-9457-BCB1E67127ED}" type="slidenum">
              <a:rPr lang="en-US" smtClean="0"/>
              <a:t>‹#›</a:t>
            </a:fld>
            <a:endParaRPr lang="en-US"/>
          </a:p>
        </p:txBody>
      </p:sp>
    </p:spTree>
    <p:extLst>
      <p:ext uri="{BB962C8B-B14F-4D97-AF65-F5344CB8AC3E}">
        <p14:creationId xmlns:p14="http://schemas.microsoft.com/office/powerpoint/2010/main" val="1080389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47F00A-9EBF-4381-9805-81215F1014CF}" type="datetimeFigureOut">
              <a:rPr lang="en-US" smtClean="0"/>
              <a:t>7/16/2024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DDE3FD-8912-400A-9457-BCB1E67127ED}" type="slidenum">
              <a:rPr lang="en-US" smtClean="0"/>
              <a:t>‹#›</a:t>
            </a:fld>
            <a:endParaRPr lang="en-US"/>
          </a:p>
        </p:txBody>
      </p:sp>
    </p:spTree>
    <p:extLst>
      <p:ext uri="{BB962C8B-B14F-4D97-AF65-F5344CB8AC3E}">
        <p14:creationId xmlns:p14="http://schemas.microsoft.com/office/powerpoint/2010/main" val="4218680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47F00A-9EBF-4381-9805-81215F1014CF}" type="datetimeFigureOut">
              <a:rPr lang="en-US" smtClean="0"/>
              <a:t>7/16/2024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DDE3FD-8912-400A-9457-BCB1E67127ED}" type="slidenum">
              <a:rPr lang="en-US" smtClean="0"/>
              <a:t>‹#›</a:t>
            </a:fld>
            <a:endParaRPr lang="en-US"/>
          </a:p>
        </p:txBody>
      </p:sp>
    </p:spTree>
    <p:extLst>
      <p:ext uri="{BB962C8B-B14F-4D97-AF65-F5344CB8AC3E}">
        <p14:creationId xmlns:p14="http://schemas.microsoft.com/office/powerpoint/2010/main" val="437312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7E47F00A-9EBF-4381-9805-81215F1014CF}" type="datetimeFigureOut">
              <a:rPr lang="en-US" smtClean="0"/>
              <a:t>7/16/2024</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FEDDE3FD-8912-400A-9457-BCB1E67127ED}" type="slidenum">
              <a:rPr lang="en-US" smtClean="0"/>
              <a:t>‹#›</a:t>
            </a:fld>
            <a:endParaRPr lang="en-US"/>
          </a:p>
        </p:txBody>
      </p:sp>
    </p:spTree>
    <p:extLst>
      <p:ext uri="{BB962C8B-B14F-4D97-AF65-F5344CB8AC3E}">
        <p14:creationId xmlns:p14="http://schemas.microsoft.com/office/powerpoint/2010/main" val="265566779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B293CE-108F-4389-8A7E-2119E55DA753}"/>
              </a:ext>
            </a:extLst>
          </p:cNvPr>
          <p:cNvSpPr/>
          <p:nvPr/>
        </p:nvSpPr>
        <p:spPr>
          <a:xfrm>
            <a:off x="3048000" y="585379"/>
            <a:ext cx="6096000" cy="830997"/>
          </a:xfrm>
          <a:prstGeom prst="rect">
            <a:avLst/>
          </a:prstGeom>
        </p:spPr>
        <p:txBody>
          <a:bodyPr>
            <a:spAutoFit/>
          </a:bodyPr>
          <a:lstStyle/>
          <a:p>
            <a:pPr algn="ctr"/>
            <a:r>
              <a:rPr lang="en-US" sz="1600" dirty="0">
                <a:latin typeface="Times New Roman" panose="02020603050405020304" pitchFamily="18" charset="0"/>
                <a:cs typeface="Times New Roman" panose="02020603050405020304" pitchFamily="18" charset="0"/>
              </a:rPr>
              <a:t>A</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PROJECT REPORT ON</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“HOMECARE CLEANING SYSTEM”</a:t>
            </a:r>
            <a:endParaRPr lang="en-IN" sz="1600" dirty="0">
              <a:latin typeface="Times New Roman" panose="02020603050405020304" pitchFamily="18" charset="0"/>
              <a:cs typeface="Times New Roman" panose="02020603050405020304" pitchFamily="18" charset="0"/>
            </a:endParaRPr>
          </a:p>
        </p:txBody>
      </p:sp>
      <p:pic>
        <p:nvPicPr>
          <p:cNvPr id="3" name="Picture 2" descr="A blue and red text on a black background&#10;&#10;Description automatically generated">
            <a:extLst>
              <a:ext uri="{FF2B5EF4-FFF2-40B4-BE49-F238E27FC236}">
                <a16:creationId xmlns:a16="http://schemas.microsoft.com/office/drawing/2014/main" id="{6D3E5987-7719-4591-BDA8-D9F46CC459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4578" y="4387691"/>
            <a:ext cx="2980266" cy="782620"/>
          </a:xfrm>
          <a:prstGeom prst="rect">
            <a:avLst/>
          </a:prstGeom>
        </p:spPr>
      </p:pic>
      <p:sp>
        <p:nvSpPr>
          <p:cNvPr id="5" name="TextBox 4">
            <a:extLst>
              <a:ext uri="{FF2B5EF4-FFF2-40B4-BE49-F238E27FC236}">
                <a16:creationId xmlns:a16="http://schemas.microsoft.com/office/drawing/2014/main" id="{2E5D680C-E3C9-4EA8-A12B-D670905F29CF}"/>
              </a:ext>
            </a:extLst>
          </p:cNvPr>
          <p:cNvSpPr txBox="1"/>
          <p:nvPr/>
        </p:nvSpPr>
        <p:spPr>
          <a:xfrm>
            <a:off x="4594577" y="2403042"/>
            <a:ext cx="3125975" cy="1323439"/>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Presented By-</a:t>
            </a:r>
          </a:p>
          <a:p>
            <a:pPr algn="ctr"/>
            <a:r>
              <a:rPr lang="en-US" sz="2000" dirty="0">
                <a:latin typeface="Times New Roman" panose="02020603050405020304" pitchFamily="18" charset="0"/>
                <a:cs typeface="Times New Roman" panose="02020603050405020304" pitchFamily="18" charset="0"/>
              </a:rPr>
              <a:t>Mr. Akash Rathod</a:t>
            </a:r>
          </a:p>
          <a:p>
            <a:pPr algn="ctr"/>
            <a:r>
              <a:rPr lang="en-US" sz="2000" dirty="0">
                <a:latin typeface="Times New Roman" panose="02020603050405020304" pitchFamily="18" charset="0"/>
                <a:cs typeface="Times New Roman" panose="02020603050405020304" pitchFamily="18" charset="0"/>
              </a:rPr>
              <a:t>Mr. Shekhar Shelke</a:t>
            </a:r>
          </a:p>
          <a:p>
            <a:pPr algn="ctr"/>
            <a:r>
              <a:rPr lang="en-US" sz="2000" dirty="0">
                <a:latin typeface="Times New Roman" panose="02020603050405020304" pitchFamily="18" charset="0"/>
                <a:cs typeface="Times New Roman" panose="02020603050405020304" pitchFamily="18" charset="0"/>
              </a:rPr>
              <a:t>Miss. Aditi Ohol</a:t>
            </a:r>
          </a:p>
        </p:txBody>
      </p:sp>
      <p:sp>
        <p:nvSpPr>
          <p:cNvPr id="6" name="TextBox 5">
            <a:extLst>
              <a:ext uri="{FF2B5EF4-FFF2-40B4-BE49-F238E27FC236}">
                <a16:creationId xmlns:a16="http://schemas.microsoft.com/office/drawing/2014/main" id="{EEF64F0C-E438-4315-ABD3-5A4C4F25CB8D}"/>
              </a:ext>
            </a:extLst>
          </p:cNvPr>
          <p:cNvSpPr txBox="1"/>
          <p:nvPr/>
        </p:nvSpPr>
        <p:spPr>
          <a:xfrm>
            <a:off x="4826001" y="3668379"/>
            <a:ext cx="2539999"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Under The guidance of</a:t>
            </a:r>
          </a:p>
          <a:p>
            <a:pPr algn="ctr"/>
            <a:r>
              <a:rPr lang="en-US" sz="1600" dirty="0">
                <a:latin typeface="Times New Roman" panose="02020603050405020304" pitchFamily="18" charset="0"/>
                <a:cs typeface="Times New Roman" panose="02020603050405020304" pitchFamily="18" charset="0"/>
              </a:rPr>
              <a:t>Mrs. Kiran Tiwari Ma’am</a:t>
            </a:r>
            <a:endParaRPr lang="en-IN" sz="16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7A2D0C0C-2402-438E-A62F-7AB811FF3E9E}"/>
              </a:ext>
            </a:extLst>
          </p:cNvPr>
          <p:cNvSpPr/>
          <p:nvPr/>
        </p:nvSpPr>
        <p:spPr>
          <a:xfrm>
            <a:off x="3962541" y="5382919"/>
            <a:ext cx="4244340" cy="9894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n w="0"/>
                <a:solidFill>
                  <a:schemeClr val="tx1"/>
                </a:solidFill>
                <a:effectLst>
                  <a:outerShdw blurRad="38100" dist="25400" dir="5400000" algn="ctr" rotWithShape="0">
                    <a:srgbClr val="6E747A">
                      <a:alpha val="43000"/>
                    </a:srgbClr>
                  </a:outerShdw>
                </a:effectLst>
                <a:latin typeface="Bahnschrift SemiBold" panose="020B0502040204020203" pitchFamily="34" charset="0"/>
              </a:rPr>
              <a:t>HOMECARE CLEANING SYSTEM</a:t>
            </a:r>
            <a:endParaRPr lang="en-IN" sz="2000" dirty="0">
              <a:ln w="22225">
                <a:solidFill>
                  <a:srgbClr val="0070C0"/>
                </a:solidFill>
                <a:prstDash val="solid"/>
              </a:ln>
              <a:solidFill>
                <a:schemeClr val="tx1"/>
              </a:solidFill>
              <a:latin typeface="Bahnschrift SemiBold" panose="020B0502040204020203" pitchFamily="34" charset="0"/>
            </a:endParaRPr>
          </a:p>
        </p:txBody>
      </p:sp>
      <p:pic>
        <p:nvPicPr>
          <p:cNvPr id="8" name="Graphic 7">
            <a:extLst>
              <a:ext uri="{FF2B5EF4-FFF2-40B4-BE49-F238E27FC236}">
                <a16:creationId xmlns:a16="http://schemas.microsoft.com/office/drawing/2014/main" id="{0D985836-16F2-4CB3-9C87-DB05DB0AAB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2521" y="1666174"/>
            <a:ext cx="2644380" cy="602331"/>
          </a:xfrm>
          <a:prstGeom prst="rect">
            <a:avLst/>
          </a:prstGeom>
        </p:spPr>
      </p:pic>
    </p:spTree>
    <p:extLst>
      <p:ext uri="{BB962C8B-B14F-4D97-AF65-F5344CB8AC3E}">
        <p14:creationId xmlns:p14="http://schemas.microsoft.com/office/powerpoint/2010/main" val="3069582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DBE685B-FE4D-454A-BBEC-5F85210CC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415" y="2010486"/>
            <a:ext cx="4238640" cy="3354966"/>
          </a:xfrm>
          <a:prstGeom prst="rect">
            <a:avLst/>
          </a:prstGeom>
        </p:spPr>
      </p:pic>
      <p:pic>
        <p:nvPicPr>
          <p:cNvPr id="23" name="Content Placeholder 4">
            <a:extLst>
              <a:ext uri="{FF2B5EF4-FFF2-40B4-BE49-F238E27FC236}">
                <a16:creationId xmlns:a16="http://schemas.microsoft.com/office/drawing/2014/main" id="{F426EBD0-8066-4759-9854-ED22B2D07C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1676" y="2156913"/>
            <a:ext cx="4140590" cy="3062111"/>
          </a:xfrm>
          <a:prstGeom prst="rect">
            <a:avLst/>
          </a:prstGeom>
        </p:spPr>
      </p:pic>
      <p:sp>
        <p:nvSpPr>
          <p:cNvPr id="24" name="TextBox 23">
            <a:extLst>
              <a:ext uri="{FF2B5EF4-FFF2-40B4-BE49-F238E27FC236}">
                <a16:creationId xmlns:a16="http://schemas.microsoft.com/office/drawing/2014/main" id="{36BA0C76-7F38-4185-874D-A70F4284C2E5}"/>
              </a:ext>
            </a:extLst>
          </p:cNvPr>
          <p:cNvSpPr txBox="1"/>
          <p:nvPr/>
        </p:nvSpPr>
        <p:spPr>
          <a:xfrm>
            <a:off x="671415" y="1492548"/>
            <a:ext cx="2758679" cy="369332"/>
          </a:xfrm>
          <a:prstGeom prst="rect">
            <a:avLst/>
          </a:prstGeom>
          <a:noFill/>
        </p:spPr>
        <p:txBody>
          <a:bodyPr wrap="square" rtlCol="0">
            <a:spAutoFit/>
          </a:bodyPr>
          <a:lstStyle/>
          <a:p>
            <a:r>
              <a:rPr lang="en-IN" b="1" dirty="0"/>
              <a:t>Model  Package</a:t>
            </a:r>
          </a:p>
        </p:txBody>
      </p:sp>
      <p:sp>
        <p:nvSpPr>
          <p:cNvPr id="25" name="TextBox 24">
            <a:extLst>
              <a:ext uri="{FF2B5EF4-FFF2-40B4-BE49-F238E27FC236}">
                <a16:creationId xmlns:a16="http://schemas.microsoft.com/office/drawing/2014/main" id="{09D04A4E-9EC2-45DC-802B-634D1CF3418D}"/>
              </a:ext>
            </a:extLst>
          </p:cNvPr>
          <p:cNvSpPr txBox="1"/>
          <p:nvPr/>
        </p:nvSpPr>
        <p:spPr>
          <a:xfrm>
            <a:off x="6501676" y="1638976"/>
            <a:ext cx="883202" cy="369332"/>
          </a:xfrm>
          <a:prstGeom prst="rect">
            <a:avLst/>
          </a:prstGeom>
          <a:noFill/>
        </p:spPr>
        <p:txBody>
          <a:bodyPr wrap="square" rtlCol="0">
            <a:spAutoFit/>
          </a:bodyPr>
          <a:lstStyle/>
          <a:p>
            <a:r>
              <a:rPr lang="en-US" b="1" dirty="0"/>
              <a:t>Tables</a:t>
            </a:r>
            <a:endParaRPr lang="en-IN" b="1" dirty="0"/>
          </a:p>
        </p:txBody>
      </p:sp>
      <p:sp>
        <p:nvSpPr>
          <p:cNvPr id="26" name="Rectangle 25">
            <a:extLst>
              <a:ext uri="{FF2B5EF4-FFF2-40B4-BE49-F238E27FC236}">
                <a16:creationId xmlns:a16="http://schemas.microsoft.com/office/drawing/2014/main" id="{79504C90-5C09-4092-AF43-EB9AAF8C67B2}"/>
              </a:ext>
            </a:extLst>
          </p:cNvPr>
          <p:cNvSpPr/>
          <p:nvPr/>
        </p:nvSpPr>
        <p:spPr>
          <a:xfrm>
            <a:off x="7600657" y="5961578"/>
            <a:ext cx="4244340" cy="5963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n w="0"/>
                <a:solidFill>
                  <a:schemeClr val="tx1"/>
                </a:solidFill>
                <a:effectLst>
                  <a:outerShdw blurRad="38100" dist="25400" dir="5400000" algn="ctr" rotWithShape="0">
                    <a:srgbClr val="6E747A">
                      <a:alpha val="43000"/>
                    </a:srgbClr>
                  </a:outerShdw>
                </a:effectLst>
                <a:latin typeface="Bahnschrift SemiBold" panose="020B0502040204020203" pitchFamily="34" charset="0"/>
              </a:rPr>
              <a:t>HOMECARE CLEANING SYSTEM</a:t>
            </a:r>
            <a:endParaRPr lang="en-IN" sz="2000" dirty="0">
              <a:ln w="22225">
                <a:solidFill>
                  <a:srgbClr val="0070C0"/>
                </a:solidFill>
                <a:prstDash val="solid"/>
              </a:ln>
              <a:solidFill>
                <a:schemeClr val="tx1"/>
              </a:solidFill>
              <a:latin typeface="Bahnschrift SemiBold" panose="020B0502040204020203" pitchFamily="34" charset="0"/>
            </a:endParaRPr>
          </a:p>
        </p:txBody>
      </p:sp>
      <p:pic>
        <p:nvPicPr>
          <p:cNvPr id="27" name="Picture 26">
            <a:extLst>
              <a:ext uri="{FF2B5EF4-FFF2-40B4-BE49-F238E27FC236}">
                <a16:creationId xmlns:a16="http://schemas.microsoft.com/office/drawing/2014/main" id="{754F3567-D613-47E7-9798-7C8882D4E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9786" y="609600"/>
            <a:ext cx="897467" cy="897467"/>
          </a:xfrm>
          <a:prstGeom prst="rect">
            <a:avLst/>
          </a:prstGeom>
        </p:spPr>
      </p:pic>
    </p:spTree>
    <p:extLst>
      <p:ext uri="{BB962C8B-B14F-4D97-AF65-F5344CB8AC3E}">
        <p14:creationId xmlns:p14="http://schemas.microsoft.com/office/powerpoint/2010/main" val="1193918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FD8247-930C-4525-8EAB-499BE87C1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746" y="3671375"/>
            <a:ext cx="8730375" cy="2813499"/>
          </a:xfrm>
          <a:prstGeom prst="rect">
            <a:avLst/>
          </a:prstGeom>
        </p:spPr>
      </p:pic>
      <p:pic>
        <p:nvPicPr>
          <p:cNvPr id="8" name="Picture 7">
            <a:extLst>
              <a:ext uri="{FF2B5EF4-FFF2-40B4-BE49-F238E27FC236}">
                <a16:creationId xmlns:a16="http://schemas.microsoft.com/office/drawing/2014/main" id="{0BCC813D-3FC6-4C58-B4BA-6C3563C96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747" y="843024"/>
            <a:ext cx="7107382" cy="2343602"/>
          </a:xfrm>
          <a:prstGeom prst="rect">
            <a:avLst/>
          </a:prstGeom>
        </p:spPr>
      </p:pic>
      <p:pic>
        <p:nvPicPr>
          <p:cNvPr id="9" name="Picture 8">
            <a:extLst>
              <a:ext uri="{FF2B5EF4-FFF2-40B4-BE49-F238E27FC236}">
                <a16:creationId xmlns:a16="http://schemas.microsoft.com/office/drawing/2014/main" id="{F0D59058-87F3-4649-BF28-AE628EB4F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9786" y="609600"/>
            <a:ext cx="897467" cy="897467"/>
          </a:xfrm>
          <a:prstGeom prst="rect">
            <a:avLst/>
          </a:prstGeom>
        </p:spPr>
      </p:pic>
      <p:sp>
        <p:nvSpPr>
          <p:cNvPr id="10" name="TextBox 9">
            <a:extLst>
              <a:ext uri="{FF2B5EF4-FFF2-40B4-BE49-F238E27FC236}">
                <a16:creationId xmlns:a16="http://schemas.microsoft.com/office/drawing/2014/main" id="{FB22EEC6-A5D4-422C-AC94-D4512972E6AD}"/>
              </a:ext>
            </a:extLst>
          </p:cNvPr>
          <p:cNvSpPr txBox="1"/>
          <p:nvPr/>
        </p:nvSpPr>
        <p:spPr>
          <a:xfrm>
            <a:off x="724746" y="3302043"/>
            <a:ext cx="2758679" cy="369332"/>
          </a:xfrm>
          <a:prstGeom prst="rect">
            <a:avLst/>
          </a:prstGeom>
          <a:noFill/>
        </p:spPr>
        <p:txBody>
          <a:bodyPr wrap="square" rtlCol="0">
            <a:spAutoFit/>
          </a:bodyPr>
          <a:lstStyle/>
          <a:p>
            <a:r>
              <a:rPr lang="en-US" b="1" dirty="0"/>
              <a:t>C</a:t>
            </a:r>
            <a:r>
              <a:rPr lang="en-IN" b="1" dirty="0"/>
              <a:t>ustomer Table</a:t>
            </a:r>
          </a:p>
        </p:txBody>
      </p:sp>
      <p:sp>
        <p:nvSpPr>
          <p:cNvPr id="11" name="TextBox 10">
            <a:extLst>
              <a:ext uri="{FF2B5EF4-FFF2-40B4-BE49-F238E27FC236}">
                <a16:creationId xmlns:a16="http://schemas.microsoft.com/office/drawing/2014/main" id="{7324828C-7EEB-46F0-8C5B-DBB66AAE4928}"/>
              </a:ext>
            </a:extLst>
          </p:cNvPr>
          <p:cNvSpPr txBox="1"/>
          <p:nvPr/>
        </p:nvSpPr>
        <p:spPr>
          <a:xfrm>
            <a:off x="724747" y="473692"/>
            <a:ext cx="2758679" cy="369332"/>
          </a:xfrm>
          <a:prstGeom prst="rect">
            <a:avLst/>
          </a:prstGeom>
          <a:noFill/>
        </p:spPr>
        <p:txBody>
          <a:bodyPr wrap="square" rtlCol="0">
            <a:spAutoFit/>
          </a:bodyPr>
          <a:lstStyle/>
          <a:p>
            <a:r>
              <a:rPr lang="en-US" b="1" dirty="0"/>
              <a:t>A</a:t>
            </a:r>
            <a:r>
              <a:rPr lang="en-IN" b="1" dirty="0"/>
              <a:t>dmin Table</a:t>
            </a:r>
          </a:p>
        </p:txBody>
      </p:sp>
    </p:spTree>
    <p:extLst>
      <p:ext uri="{BB962C8B-B14F-4D97-AF65-F5344CB8AC3E}">
        <p14:creationId xmlns:p14="http://schemas.microsoft.com/office/powerpoint/2010/main" val="840702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02270-CAA5-4CE3-96F8-32439E44E392}"/>
              </a:ext>
            </a:extLst>
          </p:cNvPr>
          <p:cNvSpPr>
            <a:spLocks noGrp="1"/>
          </p:cNvSpPr>
          <p:nvPr>
            <p:ph type="title"/>
          </p:nvPr>
        </p:nvSpPr>
        <p:spPr/>
        <p:txBody>
          <a:bodyPr>
            <a:normAutofit/>
          </a:bodyPr>
          <a:lstStyle/>
          <a:p>
            <a:pPr algn="ctr"/>
            <a:r>
              <a:rPr lang="en-US" sz="3200" dirty="0">
                <a:latin typeface="Times New Roman" panose="02020603050405020304" pitchFamily="18" charset="0"/>
                <a:cs typeface="Times New Roman" panose="02020603050405020304" pitchFamily="18" charset="0"/>
              </a:rPr>
              <a:t>Future Scopes</a:t>
            </a:r>
            <a:endParaRPr lang="en-IN" sz="3200" dirty="0"/>
          </a:p>
        </p:txBody>
      </p:sp>
      <p:sp>
        <p:nvSpPr>
          <p:cNvPr id="3" name="Content Placeholder 2">
            <a:extLst>
              <a:ext uri="{FF2B5EF4-FFF2-40B4-BE49-F238E27FC236}">
                <a16:creationId xmlns:a16="http://schemas.microsoft.com/office/drawing/2014/main" id="{9DD3F4A8-DE77-4AEC-828E-11DDFE669359}"/>
              </a:ext>
            </a:extLst>
          </p:cNvPr>
          <p:cNvSpPr>
            <a:spLocks noGrp="1"/>
          </p:cNvSpPr>
          <p:nvPr>
            <p:ph idx="1"/>
          </p:nvPr>
        </p:nvSpPr>
        <p:spPr/>
        <p:txBody>
          <a:bodyPr>
            <a:normAutofit/>
          </a:bodyPr>
          <a:lstStyle/>
          <a:p>
            <a:pPr marL="45720" indent="0">
              <a:buNone/>
            </a:pPr>
            <a:r>
              <a:rPr lang="en-US" sz="1600" dirty="0">
                <a:latin typeface="Times New Roman" panose="02020603050405020304" pitchFamily="18" charset="0"/>
                <a:cs typeface="Times New Roman" panose="02020603050405020304" pitchFamily="18" charset="0"/>
              </a:rPr>
              <a:t>Expansion of Services: Introducing additional cleaning services such as deep cleaning, specialized treatments (e.g., carpet cleaning, window cleaning), and seasonal services.</a:t>
            </a:r>
          </a:p>
          <a:p>
            <a:pPr marL="45720" indent="0">
              <a:buNone/>
            </a:pPr>
            <a:r>
              <a:rPr lang="en-US" sz="1600" dirty="0">
                <a:latin typeface="Times New Roman" panose="02020603050405020304" pitchFamily="18" charset="0"/>
                <a:cs typeface="Times New Roman" panose="02020603050405020304" pitchFamily="18" charset="0"/>
              </a:rPr>
              <a:t>Mobile Application: Developing a mobile app version for iOS and Android platforms to enhance accessibility and convenience for customers on-the-go.</a:t>
            </a:r>
          </a:p>
          <a:p>
            <a:pPr marL="45720" indent="0">
              <a:buNone/>
            </a:pPr>
            <a:r>
              <a:rPr lang="en-US" sz="1600" dirty="0">
                <a:latin typeface="Times New Roman" panose="02020603050405020304" pitchFamily="18" charset="0"/>
                <a:cs typeface="Times New Roman" panose="02020603050405020304" pitchFamily="18" charset="0"/>
              </a:rPr>
              <a:t>Integration with Smart Devices: Integrating with smart home devices (e.g., IoT sensors, smart locks) to automate scheduling and improve service efficiency.</a:t>
            </a:r>
          </a:p>
          <a:p>
            <a:pPr marL="45720" indent="0">
              <a:buNone/>
            </a:pPr>
            <a:r>
              <a:rPr lang="en-US" sz="1600" dirty="0">
                <a:latin typeface="Times New Roman" panose="02020603050405020304" pitchFamily="18" charset="0"/>
                <a:cs typeface="Times New Roman" panose="02020603050405020304" pitchFamily="18" charset="0"/>
              </a:rPr>
              <a:t>Enhanced Customer Engagement: Implementing features like real-time service tracking, personalized recommendations based on past bookings, and loyalty programs to increase customer retention.</a:t>
            </a:r>
            <a:endParaRPr lang="en-IN" sz="16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79DE1DBF-DD7A-4CB8-BC5A-41C8EAFB3F7C}"/>
              </a:ext>
            </a:extLst>
          </p:cNvPr>
          <p:cNvSpPr/>
          <p:nvPr/>
        </p:nvSpPr>
        <p:spPr>
          <a:xfrm>
            <a:off x="7563838" y="5680311"/>
            <a:ext cx="4244340" cy="5963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n w="0"/>
                <a:solidFill>
                  <a:schemeClr val="tx1"/>
                </a:solidFill>
                <a:effectLst>
                  <a:outerShdw blurRad="38100" dist="25400" dir="5400000" algn="ctr" rotWithShape="0">
                    <a:srgbClr val="6E747A">
                      <a:alpha val="43000"/>
                    </a:srgbClr>
                  </a:outerShdw>
                </a:effectLst>
                <a:latin typeface="Bahnschrift SemiBold" panose="020B0502040204020203" pitchFamily="34" charset="0"/>
              </a:rPr>
              <a:t>HOMECARE CLEANING SYSTEM</a:t>
            </a:r>
            <a:endParaRPr lang="en-IN" sz="2000" dirty="0">
              <a:ln w="22225">
                <a:solidFill>
                  <a:srgbClr val="0070C0"/>
                </a:solidFill>
                <a:prstDash val="solid"/>
              </a:ln>
              <a:solidFill>
                <a:schemeClr val="tx1"/>
              </a:solidFill>
              <a:latin typeface="Bahnschrift SemiBold" panose="020B0502040204020203" pitchFamily="34" charset="0"/>
            </a:endParaRPr>
          </a:p>
        </p:txBody>
      </p:sp>
      <p:pic>
        <p:nvPicPr>
          <p:cNvPr id="5" name="Picture 4">
            <a:extLst>
              <a:ext uri="{FF2B5EF4-FFF2-40B4-BE49-F238E27FC236}">
                <a16:creationId xmlns:a16="http://schemas.microsoft.com/office/drawing/2014/main" id="{04A02CC2-E14C-4C2C-B4AD-32E90C223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9786" y="609600"/>
            <a:ext cx="897467" cy="897467"/>
          </a:xfrm>
          <a:prstGeom prst="rect">
            <a:avLst/>
          </a:prstGeom>
        </p:spPr>
      </p:pic>
    </p:spTree>
    <p:extLst>
      <p:ext uri="{BB962C8B-B14F-4D97-AF65-F5344CB8AC3E}">
        <p14:creationId xmlns:p14="http://schemas.microsoft.com/office/powerpoint/2010/main" val="889154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51BE3-F1F7-657C-64A9-ECB4088D18B9}"/>
              </a:ext>
            </a:extLst>
          </p:cNvPr>
          <p:cNvSpPr>
            <a:spLocks noGrp="1"/>
          </p:cNvSpPr>
          <p:nvPr>
            <p:ph type="title"/>
          </p:nvPr>
        </p:nvSpPr>
        <p:spPr/>
        <p:txBody>
          <a:bodyPr/>
          <a:lstStyle/>
          <a:p>
            <a:r>
              <a:rPr lang="en-IN" dirty="0"/>
              <a:t>Admin login</a:t>
            </a:r>
          </a:p>
        </p:txBody>
      </p:sp>
      <p:pic>
        <p:nvPicPr>
          <p:cNvPr id="5" name="Content Placeholder 4">
            <a:extLst>
              <a:ext uri="{FF2B5EF4-FFF2-40B4-BE49-F238E27FC236}">
                <a16:creationId xmlns:a16="http://schemas.microsoft.com/office/drawing/2014/main" id="{93C7B366-72EB-321E-233A-D4B99E1DC123}"/>
              </a:ext>
            </a:extLst>
          </p:cNvPr>
          <p:cNvPicPr>
            <a:picLocks noGrp="1" noChangeAspect="1"/>
          </p:cNvPicPr>
          <p:nvPr>
            <p:ph idx="1"/>
          </p:nvPr>
        </p:nvPicPr>
        <p:blipFill>
          <a:blip r:embed="rId2"/>
          <a:stretch>
            <a:fillRect/>
          </a:stretch>
        </p:blipFill>
        <p:spPr>
          <a:xfrm>
            <a:off x="1036949" y="2057400"/>
            <a:ext cx="9102284" cy="4191000"/>
          </a:xfrm>
        </p:spPr>
      </p:pic>
    </p:spTree>
    <p:extLst>
      <p:ext uri="{BB962C8B-B14F-4D97-AF65-F5344CB8AC3E}">
        <p14:creationId xmlns:p14="http://schemas.microsoft.com/office/powerpoint/2010/main" val="1013985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0B1A8-3701-7CFC-AE89-9CB456EB2AEF}"/>
              </a:ext>
            </a:extLst>
          </p:cNvPr>
          <p:cNvSpPr>
            <a:spLocks noGrp="1"/>
          </p:cNvSpPr>
          <p:nvPr>
            <p:ph type="title"/>
          </p:nvPr>
        </p:nvSpPr>
        <p:spPr/>
        <p:txBody>
          <a:bodyPr/>
          <a:lstStyle/>
          <a:p>
            <a:r>
              <a:rPr lang="en-IN" dirty="0"/>
              <a:t>Home Page</a:t>
            </a:r>
          </a:p>
        </p:txBody>
      </p:sp>
      <p:pic>
        <p:nvPicPr>
          <p:cNvPr id="5" name="Content Placeholder 4">
            <a:extLst>
              <a:ext uri="{FF2B5EF4-FFF2-40B4-BE49-F238E27FC236}">
                <a16:creationId xmlns:a16="http://schemas.microsoft.com/office/drawing/2014/main" id="{9DDD2153-AD4F-B6F0-C98C-C9CDEA53632F}"/>
              </a:ext>
            </a:extLst>
          </p:cNvPr>
          <p:cNvPicPr>
            <a:picLocks noGrp="1" noChangeAspect="1"/>
          </p:cNvPicPr>
          <p:nvPr>
            <p:ph idx="1"/>
          </p:nvPr>
        </p:nvPicPr>
        <p:blipFill>
          <a:blip r:embed="rId2"/>
          <a:stretch>
            <a:fillRect/>
          </a:stretch>
        </p:blipFill>
        <p:spPr>
          <a:xfrm>
            <a:off x="1329179" y="2057400"/>
            <a:ext cx="8713264" cy="4038600"/>
          </a:xfrm>
        </p:spPr>
      </p:pic>
    </p:spTree>
    <p:extLst>
      <p:ext uri="{BB962C8B-B14F-4D97-AF65-F5344CB8AC3E}">
        <p14:creationId xmlns:p14="http://schemas.microsoft.com/office/powerpoint/2010/main" val="3641096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6A5E7-CC1E-DE7A-82D2-260933116FDF}"/>
              </a:ext>
            </a:extLst>
          </p:cNvPr>
          <p:cNvSpPr>
            <a:spLocks noGrp="1"/>
          </p:cNvSpPr>
          <p:nvPr>
            <p:ph type="title"/>
          </p:nvPr>
        </p:nvSpPr>
        <p:spPr/>
        <p:txBody>
          <a:bodyPr/>
          <a:lstStyle/>
          <a:p>
            <a:r>
              <a:rPr lang="en-IN" dirty="0"/>
              <a:t>Popular service</a:t>
            </a:r>
          </a:p>
        </p:txBody>
      </p:sp>
      <p:pic>
        <p:nvPicPr>
          <p:cNvPr id="5" name="Content Placeholder 4">
            <a:extLst>
              <a:ext uri="{FF2B5EF4-FFF2-40B4-BE49-F238E27FC236}">
                <a16:creationId xmlns:a16="http://schemas.microsoft.com/office/drawing/2014/main" id="{257D8043-108C-6BE3-4242-C2D8E12AB771}"/>
              </a:ext>
            </a:extLst>
          </p:cNvPr>
          <p:cNvPicPr>
            <a:picLocks noGrp="1" noChangeAspect="1"/>
          </p:cNvPicPr>
          <p:nvPr>
            <p:ph idx="1"/>
          </p:nvPr>
        </p:nvPicPr>
        <p:blipFill>
          <a:blip r:embed="rId2"/>
          <a:stretch>
            <a:fillRect/>
          </a:stretch>
        </p:blipFill>
        <p:spPr>
          <a:xfrm>
            <a:off x="1659118" y="1800520"/>
            <a:ext cx="8334060" cy="4295480"/>
          </a:xfrm>
        </p:spPr>
      </p:pic>
    </p:spTree>
    <p:extLst>
      <p:ext uri="{BB962C8B-B14F-4D97-AF65-F5344CB8AC3E}">
        <p14:creationId xmlns:p14="http://schemas.microsoft.com/office/powerpoint/2010/main" val="1793057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7FEC8-23E7-5AED-D4F3-707443E9F7BF}"/>
              </a:ext>
            </a:extLst>
          </p:cNvPr>
          <p:cNvSpPr>
            <a:spLocks noGrp="1"/>
          </p:cNvSpPr>
          <p:nvPr>
            <p:ph type="title"/>
          </p:nvPr>
        </p:nvSpPr>
        <p:spPr/>
        <p:txBody>
          <a:bodyPr/>
          <a:lstStyle/>
          <a:p>
            <a:r>
              <a:rPr lang="en-IN" dirty="0"/>
              <a:t>services</a:t>
            </a:r>
          </a:p>
        </p:txBody>
      </p:sp>
      <p:pic>
        <p:nvPicPr>
          <p:cNvPr id="5" name="Content Placeholder 4">
            <a:extLst>
              <a:ext uri="{FF2B5EF4-FFF2-40B4-BE49-F238E27FC236}">
                <a16:creationId xmlns:a16="http://schemas.microsoft.com/office/drawing/2014/main" id="{F4222474-355D-D5E0-801A-5F0444F01B2E}"/>
              </a:ext>
            </a:extLst>
          </p:cNvPr>
          <p:cNvPicPr>
            <a:picLocks noGrp="1" noChangeAspect="1"/>
          </p:cNvPicPr>
          <p:nvPr>
            <p:ph idx="1"/>
          </p:nvPr>
        </p:nvPicPr>
        <p:blipFill>
          <a:blip r:embed="rId2"/>
          <a:stretch>
            <a:fillRect/>
          </a:stretch>
        </p:blipFill>
        <p:spPr>
          <a:xfrm>
            <a:off x="1872571" y="1727461"/>
            <a:ext cx="8446857" cy="4339629"/>
          </a:xfrm>
        </p:spPr>
      </p:pic>
    </p:spTree>
    <p:extLst>
      <p:ext uri="{BB962C8B-B14F-4D97-AF65-F5344CB8AC3E}">
        <p14:creationId xmlns:p14="http://schemas.microsoft.com/office/powerpoint/2010/main" val="13713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F250E-C8B6-F861-230F-34657382943F}"/>
              </a:ext>
            </a:extLst>
          </p:cNvPr>
          <p:cNvSpPr>
            <a:spLocks noGrp="1"/>
          </p:cNvSpPr>
          <p:nvPr>
            <p:ph type="title"/>
          </p:nvPr>
        </p:nvSpPr>
        <p:spPr/>
        <p:txBody>
          <a:bodyPr/>
          <a:lstStyle/>
          <a:p>
            <a:r>
              <a:rPr lang="en-IN" b="1" i="0" dirty="0">
                <a:solidFill>
                  <a:srgbClr val="333333"/>
                </a:solidFill>
                <a:effectLst/>
                <a:highlight>
                  <a:srgbClr val="F8F9FA"/>
                </a:highlight>
                <a:latin typeface="-apple-system"/>
              </a:rPr>
              <a:t>Why Choose Us?</a:t>
            </a:r>
            <a:br>
              <a:rPr lang="en-IN" b="1" i="0" dirty="0">
                <a:solidFill>
                  <a:srgbClr val="333333"/>
                </a:solidFill>
                <a:effectLst/>
                <a:highlight>
                  <a:srgbClr val="F8F9FA"/>
                </a:highlight>
                <a:latin typeface="-apple-system"/>
              </a:rPr>
            </a:br>
            <a:endParaRPr lang="en-IN" dirty="0"/>
          </a:p>
        </p:txBody>
      </p:sp>
      <p:pic>
        <p:nvPicPr>
          <p:cNvPr id="5" name="Content Placeholder 4">
            <a:extLst>
              <a:ext uri="{FF2B5EF4-FFF2-40B4-BE49-F238E27FC236}">
                <a16:creationId xmlns:a16="http://schemas.microsoft.com/office/drawing/2014/main" id="{D3288A89-1B88-3164-2BE6-69A523D64A31}"/>
              </a:ext>
            </a:extLst>
          </p:cNvPr>
          <p:cNvPicPr>
            <a:picLocks noGrp="1" noChangeAspect="1"/>
          </p:cNvPicPr>
          <p:nvPr>
            <p:ph idx="1"/>
          </p:nvPr>
        </p:nvPicPr>
        <p:blipFill>
          <a:blip r:embed="rId2"/>
          <a:stretch>
            <a:fillRect/>
          </a:stretch>
        </p:blipFill>
        <p:spPr>
          <a:xfrm>
            <a:off x="1470582" y="2057400"/>
            <a:ext cx="8492834" cy="4038600"/>
          </a:xfrm>
        </p:spPr>
      </p:pic>
    </p:spTree>
    <p:extLst>
      <p:ext uri="{BB962C8B-B14F-4D97-AF65-F5344CB8AC3E}">
        <p14:creationId xmlns:p14="http://schemas.microsoft.com/office/powerpoint/2010/main" val="3308840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7810-54EF-7600-D139-2FB714160CB4}"/>
              </a:ext>
            </a:extLst>
          </p:cNvPr>
          <p:cNvSpPr>
            <a:spLocks noGrp="1"/>
          </p:cNvSpPr>
          <p:nvPr>
            <p:ph type="title"/>
          </p:nvPr>
        </p:nvSpPr>
        <p:spPr/>
        <p:txBody>
          <a:bodyPr/>
          <a:lstStyle/>
          <a:p>
            <a:r>
              <a:rPr lang="en-IN" dirty="0"/>
              <a:t>Contact us</a:t>
            </a:r>
          </a:p>
        </p:txBody>
      </p:sp>
      <p:pic>
        <p:nvPicPr>
          <p:cNvPr id="5" name="Content Placeholder 4">
            <a:extLst>
              <a:ext uri="{FF2B5EF4-FFF2-40B4-BE49-F238E27FC236}">
                <a16:creationId xmlns:a16="http://schemas.microsoft.com/office/drawing/2014/main" id="{5FC5F486-9DCF-AE8C-E159-05BECA81D08F}"/>
              </a:ext>
            </a:extLst>
          </p:cNvPr>
          <p:cNvPicPr>
            <a:picLocks noGrp="1" noChangeAspect="1"/>
          </p:cNvPicPr>
          <p:nvPr>
            <p:ph idx="1"/>
          </p:nvPr>
        </p:nvPicPr>
        <p:blipFill>
          <a:blip r:embed="rId2"/>
          <a:stretch>
            <a:fillRect/>
          </a:stretch>
        </p:blipFill>
        <p:spPr>
          <a:xfrm>
            <a:off x="1385740" y="1866507"/>
            <a:ext cx="8894819" cy="4229493"/>
          </a:xfrm>
        </p:spPr>
      </p:pic>
    </p:spTree>
    <p:extLst>
      <p:ext uri="{BB962C8B-B14F-4D97-AF65-F5344CB8AC3E}">
        <p14:creationId xmlns:p14="http://schemas.microsoft.com/office/powerpoint/2010/main" val="2401205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3A92B-0D76-430E-8AAD-456D04CEC81F}"/>
              </a:ext>
            </a:extLst>
          </p:cNvPr>
          <p:cNvSpPr>
            <a:spLocks noGrp="1"/>
          </p:cNvSpPr>
          <p:nvPr>
            <p:ph type="title"/>
          </p:nvPr>
        </p:nvSpPr>
        <p:spPr/>
        <p:txBody>
          <a:bodyPr>
            <a:normAutofit/>
          </a:bodyPr>
          <a:lstStyle/>
          <a:p>
            <a:pPr algn="ctr"/>
            <a:r>
              <a:rPr lang="en-US" sz="3200" dirty="0">
                <a:latin typeface="Times New Roman" panose="02020603050405020304" pitchFamily="18" charset="0"/>
                <a:cs typeface="Times New Roman" panose="02020603050405020304" pitchFamily="18" charset="0"/>
              </a:rPr>
              <a:t>Conclusion</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A36B3CC-54DC-4E05-A7D0-25DB6C5F7D61}"/>
              </a:ext>
            </a:extLst>
          </p:cNvPr>
          <p:cNvSpPr>
            <a:spLocks noGrp="1"/>
          </p:cNvSpPr>
          <p:nvPr>
            <p:ph idx="1"/>
          </p:nvPr>
        </p:nvSpPr>
        <p:spPr/>
        <p:txBody>
          <a:bodyPr>
            <a:normAutofit/>
          </a:bodyPr>
          <a:lstStyle/>
          <a:p>
            <a:pPr marL="45720" indent="0" algn="ctr">
              <a:buNone/>
            </a:pPr>
            <a:r>
              <a:rPr lang="en-US" sz="1600" dirty="0">
                <a:latin typeface="Times New Roman" panose="02020603050405020304" pitchFamily="18" charset="0"/>
                <a:cs typeface="Times New Roman" panose="02020603050405020304" pitchFamily="18" charset="0"/>
              </a:rPr>
              <a:t>Maintaining high standards of cleanliness and housekeeping is an on-going and never ending jobs, and will only happen if we have a detailed schedule of the tasks that need to be done, a clearly room status and best room cleaning procedure.  Not just that, they have a to alert on room inspections and reports. As a conclusion, every staff has to understand the importance of maintaining these high standard speech and every day</a:t>
            </a:r>
            <a:endParaRPr lang="en-IN" sz="1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EAA711B-09E5-4BD9-995D-ECD32C1DB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9786" y="609600"/>
            <a:ext cx="897467" cy="897467"/>
          </a:xfrm>
          <a:prstGeom prst="rect">
            <a:avLst/>
          </a:prstGeom>
        </p:spPr>
      </p:pic>
      <p:sp>
        <p:nvSpPr>
          <p:cNvPr id="5" name="Rectangle 4">
            <a:extLst>
              <a:ext uri="{FF2B5EF4-FFF2-40B4-BE49-F238E27FC236}">
                <a16:creationId xmlns:a16="http://schemas.microsoft.com/office/drawing/2014/main" id="{CA9F4416-70BB-46F8-8C17-B7184A5FA974}"/>
              </a:ext>
            </a:extLst>
          </p:cNvPr>
          <p:cNvSpPr/>
          <p:nvPr/>
        </p:nvSpPr>
        <p:spPr>
          <a:xfrm>
            <a:off x="7563838" y="5680311"/>
            <a:ext cx="4244340" cy="5963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n w="0"/>
                <a:solidFill>
                  <a:schemeClr val="tx1"/>
                </a:solidFill>
                <a:effectLst>
                  <a:outerShdw blurRad="38100" dist="25400" dir="5400000" algn="ctr" rotWithShape="0">
                    <a:srgbClr val="6E747A">
                      <a:alpha val="43000"/>
                    </a:srgbClr>
                  </a:outerShdw>
                </a:effectLst>
                <a:latin typeface="Bahnschrift SemiBold" panose="020B0502040204020203" pitchFamily="34" charset="0"/>
              </a:rPr>
              <a:t>HOMECARE CLEANING SYSTEM</a:t>
            </a:r>
            <a:endParaRPr lang="en-IN" sz="2000" dirty="0">
              <a:ln w="22225">
                <a:solidFill>
                  <a:srgbClr val="0070C0"/>
                </a:solidFill>
                <a:prstDash val="solid"/>
              </a:ln>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1138945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A20FB-9591-5A69-7E47-81ED642990DD}"/>
              </a:ext>
            </a:extLst>
          </p:cNvPr>
          <p:cNvSpPr>
            <a:spLocks noGrp="1"/>
          </p:cNvSpPr>
          <p:nvPr>
            <p:ph type="title"/>
          </p:nvPr>
        </p:nvSpPr>
        <p:spPr>
          <a:xfrm>
            <a:off x="1143000" y="485422"/>
            <a:ext cx="10665178" cy="1480538"/>
          </a:xfrm>
        </p:spPr>
        <p:txBody>
          <a:bodyPr/>
          <a:lstStyle/>
          <a:p>
            <a:r>
              <a:rPr lang="en-US" sz="3200" b="1" dirty="0">
                <a:latin typeface="Times New Roman" panose="02020603050405020304" pitchFamily="18" charset="0"/>
                <a:cs typeface="Times New Roman" panose="02020603050405020304" pitchFamily="18" charset="0"/>
              </a:rPr>
              <a:t>CONTEXT</a:t>
            </a:r>
            <a:r>
              <a:rPr lang="en-US" b="1" dirty="0">
                <a:latin typeface="Times New Roman" panose="02020603050405020304" pitchFamily="18" charset="0"/>
                <a:cs typeface="Times New Roman" panose="02020603050405020304" pitchFamily="18" charset="0"/>
              </a:rPr>
              <a:t> </a:t>
            </a:r>
          </a:p>
        </p:txBody>
      </p:sp>
      <p:sp>
        <p:nvSpPr>
          <p:cNvPr id="4" name="Text Placeholder 7">
            <a:extLst>
              <a:ext uri="{FF2B5EF4-FFF2-40B4-BE49-F238E27FC236}">
                <a16:creationId xmlns:a16="http://schemas.microsoft.com/office/drawing/2014/main" id="{25FB7491-2CBD-4472-AEED-A55C82D72D6B}"/>
              </a:ext>
            </a:extLst>
          </p:cNvPr>
          <p:cNvSpPr>
            <a:spLocks noGrp="1"/>
          </p:cNvSpPr>
          <p:nvPr>
            <p:ph idx="1"/>
          </p:nvPr>
        </p:nvSpPr>
        <p:spPr>
          <a:xfrm>
            <a:off x="1143000" y="2057400"/>
            <a:ext cx="10250549" cy="4315178"/>
          </a:xfrm>
        </p:spPr>
        <p:txBody>
          <a:bodyPr>
            <a:normAutofit/>
          </a:bodyPr>
          <a:lstStyle/>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Aim of project</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Implementation plan</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Objectives</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ER-Diagram</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Entities</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Backend Architecture</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Demo</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Future Scopes</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Conclusion</a:t>
            </a:r>
          </a:p>
          <a:p>
            <a:endParaRPr lang="en-US" dirty="0"/>
          </a:p>
        </p:txBody>
      </p:sp>
      <p:pic>
        <p:nvPicPr>
          <p:cNvPr id="5" name="Picture 4">
            <a:extLst>
              <a:ext uri="{FF2B5EF4-FFF2-40B4-BE49-F238E27FC236}">
                <a16:creationId xmlns:a16="http://schemas.microsoft.com/office/drawing/2014/main" id="{45AFB1A1-D3DF-4C61-8D2D-F7A0307326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6082" y="581378"/>
            <a:ext cx="897467" cy="897467"/>
          </a:xfrm>
          <a:prstGeom prst="rect">
            <a:avLst/>
          </a:prstGeom>
        </p:spPr>
      </p:pic>
      <p:sp>
        <p:nvSpPr>
          <p:cNvPr id="7" name="Rectangle 6">
            <a:extLst>
              <a:ext uri="{FF2B5EF4-FFF2-40B4-BE49-F238E27FC236}">
                <a16:creationId xmlns:a16="http://schemas.microsoft.com/office/drawing/2014/main" id="{4F1AAACF-AEA4-49F2-87E5-2A99961A3DC5}"/>
              </a:ext>
            </a:extLst>
          </p:cNvPr>
          <p:cNvSpPr/>
          <p:nvPr/>
        </p:nvSpPr>
        <p:spPr>
          <a:xfrm>
            <a:off x="7563838" y="5680311"/>
            <a:ext cx="4244340" cy="5963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n w="0"/>
                <a:solidFill>
                  <a:schemeClr val="tx1"/>
                </a:solidFill>
                <a:effectLst>
                  <a:outerShdw blurRad="38100" dist="25400" dir="5400000" algn="ctr" rotWithShape="0">
                    <a:srgbClr val="6E747A">
                      <a:alpha val="43000"/>
                    </a:srgbClr>
                  </a:outerShdw>
                </a:effectLst>
                <a:latin typeface="Bahnschrift SemiBold" panose="020B0502040204020203" pitchFamily="34" charset="0"/>
              </a:rPr>
              <a:t>HOMECARE CLEANING SYSTEM</a:t>
            </a:r>
            <a:endParaRPr lang="en-IN" sz="2000" dirty="0">
              <a:ln w="22225">
                <a:solidFill>
                  <a:srgbClr val="0070C0"/>
                </a:solidFill>
                <a:prstDash val="solid"/>
              </a:ln>
              <a:solidFill>
                <a:schemeClr val="tx1"/>
              </a:solidFill>
              <a:latin typeface="Bahnschrift SemiBold" panose="020B0502040204020203" pitchFamily="34" charset="0"/>
            </a:endParaRPr>
          </a:p>
        </p:txBody>
      </p:sp>
      <p:pic>
        <p:nvPicPr>
          <p:cNvPr id="9" name="Picture 8">
            <a:extLst>
              <a:ext uri="{FF2B5EF4-FFF2-40B4-BE49-F238E27FC236}">
                <a16:creationId xmlns:a16="http://schemas.microsoft.com/office/drawing/2014/main" id="{58FDE8FE-B19C-45D9-B3D5-99CC5B236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5053" y="1861591"/>
            <a:ext cx="6856828" cy="3722764"/>
          </a:xfrm>
          <a:prstGeom prst="rect">
            <a:avLst/>
          </a:prstGeom>
        </p:spPr>
      </p:pic>
    </p:spTree>
    <p:extLst>
      <p:ext uri="{BB962C8B-B14F-4D97-AF65-F5344CB8AC3E}">
        <p14:creationId xmlns:p14="http://schemas.microsoft.com/office/powerpoint/2010/main" val="601824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5FFD80-CE21-4A90-17C6-28835F3FE340}"/>
              </a:ext>
            </a:extLst>
          </p:cNvPr>
          <p:cNvSpPr/>
          <p:nvPr/>
        </p:nvSpPr>
        <p:spPr>
          <a:xfrm>
            <a:off x="1574800" y="2839614"/>
            <a:ext cx="9042400" cy="3265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7200" b="1" dirty="0">
                <a:ln/>
                <a:solidFill>
                  <a:schemeClr val="accent3"/>
                </a:solidFill>
              </a:rPr>
              <a:t>THANK YOU !!</a:t>
            </a:r>
          </a:p>
        </p:txBody>
      </p:sp>
      <p:pic>
        <p:nvPicPr>
          <p:cNvPr id="3" name="Picture 2" descr="A blue and red text on a black background&#10;&#10;Description automatically generated">
            <a:extLst>
              <a:ext uri="{FF2B5EF4-FFF2-40B4-BE49-F238E27FC236}">
                <a16:creationId xmlns:a16="http://schemas.microsoft.com/office/drawing/2014/main" id="{F542503C-CE6C-43D7-9EA5-E1432A986B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022" y="1290841"/>
            <a:ext cx="2980266" cy="782620"/>
          </a:xfrm>
          <a:prstGeom prst="rect">
            <a:avLst/>
          </a:prstGeom>
        </p:spPr>
      </p:pic>
      <p:pic>
        <p:nvPicPr>
          <p:cNvPr id="4" name="Graphic 3">
            <a:extLst>
              <a:ext uri="{FF2B5EF4-FFF2-40B4-BE49-F238E27FC236}">
                <a16:creationId xmlns:a16="http://schemas.microsoft.com/office/drawing/2014/main" id="{A7FDFAF9-F962-435F-8438-7CCC380423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56218" y="1459682"/>
            <a:ext cx="2644380" cy="602331"/>
          </a:xfrm>
          <a:prstGeom prst="rect">
            <a:avLst/>
          </a:prstGeom>
        </p:spPr>
      </p:pic>
    </p:spTree>
    <p:extLst>
      <p:ext uri="{BB962C8B-B14F-4D97-AF65-F5344CB8AC3E}">
        <p14:creationId xmlns:p14="http://schemas.microsoft.com/office/powerpoint/2010/main" val="1997147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1649C-D077-4C32-BCF4-4482626A5559}"/>
              </a:ext>
            </a:extLst>
          </p:cNvPr>
          <p:cNvSpPr>
            <a:spLocks noGrp="1"/>
          </p:cNvSpPr>
          <p:nvPr>
            <p:ph type="title"/>
          </p:nvPr>
        </p:nvSpPr>
        <p:spPr>
          <a:xfrm>
            <a:off x="1158240" y="792480"/>
            <a:ext cx="9875520" cy="1356360"/>
          </a:xfrm>
        </p:spPr>
        <p:txBody>
          <a:bodyPr/>
          <a:lstStyle/>
          <a:p>
            <a:pPr algn="ctr"/>
            <a:r>
              <a:rPr lang="en-US" sz="3200" dirty="0">
                <a:latin typeface="Times New Roman" panose="02020603050405020304" pitchFamily="18" charset="0"/>
                <a:cs typeface="Times New Roman" panose="02020603050405020304" pitchFamily="18" charset="0"/>
              </a:rPr>
              <a:t>Aim Of Project</a:t>
            </a:r>
            <a:r>
              <a:rPr lang="en-US" dirty="0"/>
              <a:t> </a:t>
            </a:r>
            <a:endParaRPr lang="en-IN" dirty="0"/>
          </a:p>
        </p:txBody>
      </p:sp>
      <p:sp>
        <p:nvSpPr>
          <p:cNvPr id="3" name="Content Placeholder 2">
            <a:extLst>
              <a:ext uri="{FF2B5EF4-FFF2-40B4-BE49-F238E27FC236}">
                <a16:creationId xmlns:a16="http://schemas.microsoft.com/office/drawing/2014/main" id="{C98C9520-334B-4D4E-BB64-25203766D658}"/>
              </a:ext>
            </a:extLst>
          </p:cNvPr>
          <p:cNvSpPr>
            <a:spLocks noGrp="1"/>
          </p:cNvSpPr>
          <p:nvPr>
            <p:ph idx="1"/>
          </p:nvPr>
        </p:nvSpPr>
        <p:spPr>
          <a:xfrm>
            <a:off x="1205437" y="2355555"/>
            <a:ext cx="9872871" cy="4038600"/>
          </a:xfrm>
        </p:spPr>
        <p:txBody>
          <a:bodyPr/>
          <a:lstStyle/>
          <a:p>
            <a:pPr marL="45720" indent="0" algn="just">
              <a:buNone/>
            </a:pPr>
            <a:r>
              <a:rPr lang="en-US" sz="1600" dirty="0">
                <a:latin typeface="Times New Roman" panose="02020603050405020304" pitchFamily="18" charset="0"/>
                <a:cs typeface="Times New Roman" panose="02020603050405020304" pitchFamily="18" charset="0"/>
              </a:rPr>
              <a:t>The goal of the "Homecare Cleaning Service System" project is to build a user-friendly online platform for booking home cleaning services. Customers can easily schedule appointments, manage bookings, give feedback, and make payments online. This system aims to simplify the booking process and enhance customer satisfaction by providing efficient service management</a:t>
            </a:r>
            <a:r>
              <a:rPr lang="en-US" dirty="0"/>
              <a:t>.</a:t>
            </a:r>
            <a:endParaRPr lang="en-IN" dirty="0"/>
          </a:p>
        </p:txBody>
      </p:sp>
      <p:sp>
        <p:nvSpPr>
          <p:cNvPr id="6" name="Rectangle 5">
            <a:extLst>
              <a:ext uri="{FF2B5EF4-FFF2-40B4-BE49-F238E27FC236}">
                <a16:creationId xmlns:a16="http://schemas.microsoft.com/office/drawing/2014/main" id="{E7314502-91C5-4E38-8DC0-8B5C676E1AB2}"/>
              </a:ext>
            </a:extLst>
          </p:cNvPr>
          <p:cNvSpPr/>
          <p:nvPr/>
        </p:nvSpPr>
        <p:spPr>
          <a:xfrm>
            <a:off x="7240281" y="5797844"/>
            <a:ext cx="4244340" cy="5963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n w="0"/>
                <a:solidFill>
                  <a:schemeClr val="tx1"/>
                </a:solidFill>
                <a:effectLst>
                  <a:outerShdw blurRad="38100" dist="25400" dir="5400000" algn="ctr" rotWithShape="0">
                    <a:srgbClr val="6E747A">
                      <a:alpha val="43000"/>
                    </a:srgbClr>
                  </a:outerShdw>
                </a:effectLst>
                <a:latin typeface="Bahnschrift SemiBold" panose="020B0502040204020203" pitchFamily="34" charset="0"/>
              </a:rPr>
              <a:t>HOMECARE CLEANING SYSTEM</a:t>
            </a:r>
            <a:endParaRPr lang="en-IN" sz="2000" dirty="0">
              <a:ln w="22225">
                <a:solidFill>
                  <a:srgbClr val="0070C0"/>
                </a:solidFill>
                <a:prstDash val="solid"/>
              </a:ln>
              <a:solidFill>
                <a:schemeClr val="tx1"/>
              </a:solidFill>
              <a:latin typeface="Bahnschrift SemiBold" panose="020B0502040204020203" pitchFamily="34" charset="0"/>
            </a:endParaRPr>
          </a:p>
        </p:txBody>
      </p:sp>
      <p:pic>
        <p:nvPicPr>
          <p:cNvPr id="7" name="Picture 6">
            <a:extLst>
              <a:ext uri="{FF2B5EF4-FFF2-40B4-BE49-F238E27FC236}">
                <a16:creationId xmlns:a16="http://schemas.microsoft.com/office/drawing/2014/main" id="{BAE3F6CF-4F6F-402F-8AEB-57BC4C670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9473" y="792480"/>
            <a:ext cx="897467" cy="897467"/>
          </a:xfrm>
          <a:prstGeom prst="rect">
            <a:avLst/>
          </a:prstGeom>
        </p:spPr>
      </p:pic>
    </p:spTree>
    <p:extLst>
      <p:ext uri="{BB962C8B-B14F-4D97-AF65-F5344CB8AC3E}">
        <p14:creationId xmlns:p14="http://schemas.microsoft.com/office/powerpoint/2010/main" val="1961485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BF6-8173-4B40-9114-27594F664992}"/>
              </a:ext>
            </a:extLst>
          </p:cNvPr>
          <p:cNvSpPr>
            <a:spLocks noGrp="1"/>
          </p:cNvSpPr>
          <p:nvPr>
            <p:ph type="title"/>
          </p:nvPr>
        </p:nvSpPr>
        <p:spPr>
          <a:xfrm>
            <a:off x="1143000" y="701040"/>
            <a:ext cx="9875520" cy="1356360"/>
          </a:xfrm>
        </p:spPr>
        <p:txBody>
          <a:bodyPr>
            <a:normAutofit/>
          </a:bodyPr>
          <a:lstStyle/>
          <a:p>
            <a:pPr algn="ctr"/>
            <a:r>
              <a:rPr lang="en-US" sz="3200" dirty="0">
                <a:latin typeface="Times New Roman" panose="02020603050405020304" pitchFamily="18" charset="0"/>
                <a:cs typeface="Times New Roman" panose="02020603050405020304" pitchFamily="18" charset="0"/>
              </a:rPr>
              <a:t>Implementation And Plan</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61A2A11-7706-485E-A789-E19FD1547793}"/>
              </a:ext>
            </a:extLst>
          </p:cNvPr>
          <p:cNvSpPr>
            <a:spLocks noGrp="1"/>
          </p:cNvSpPr>
          <p:nvPr>
            <p:ph idx="1"/>
          </p:nvPr>
        </p:nvSpPr>
        <p:spPr/>
        <p:txBody>
          <a:bodyPr>
            <a:normAutofit/>
          </a:bodyPr>
          <a:lstStyle/>
          <a:p>
            <a:pPr marL="45720" indent="0">
              <a:buNone/>
            </a:pPr>
            <a:r>
              <a:rPr lang="en-IN" sz="1600" dirty="0">
                <a:latin typeface="Times New Roman" panose="02020603050405020304" pitchFamily="18" charset="0"/>
                <a:cs typeface="Times New Roman" panose="02020603050405020304" pitchFamily="18" charset="0"/>
              </a:rPr>
              <a:t>Development: Implement front-end using HTML/CSS for layout and JavaScript for interactive elements. Develop back-end logic using Java to handle booking scheduling, user authentication, and data management. Set up database using MySQL or similar to store and retrieve customer data, booking information, etc.</a:t>
            </a:r>
          </a:p>
          <a:p>
            <a:pPr marL="45720" indent="0">
              <a:buNone/>
            </a:pPr>
            <a:r>
              <a:rPr lang="en-IN" sz="1600" dirty="0">
                <a:latin typeface="Times New Roman" panose="02020603050405020304" pitchFamily="18" charset="0"/>
                <a:cs typeface="Times New Roman" panose="02020603050405020304" pitchFamily="18" charset="0"/>
              </a:rPr>
              <a:t>Testing: Conduct unit testing to ensure each component functions correctly. Perform integration testing to verify interactions between front-end, back-end, and database. Test user flows to ensure smooth navigation and functionality across different devices and browsers.</a:t>
            </a:r>
          </a:p>
          <a:p>
            <a:pPr marL="45720" indent="0">
              <a:buNone/>
            </a:pPr>
            <a:r>
              <a:rPr lang="en-IN" sz="1600" dirty="0">
                <a:latin typeface="Times New Roman" panose="02020603050405020304" pitchFamily="18" charset="0"/>
                <a:cs typeface="Times New Roman" panose="02020603050405020304" pitchFamily="18" charset="0"/>
              </a:rPr>
              <a:t>Deployment: Deploy the system on a web server that supports Java applications and MySQL databases. Configure security measures such as HTTPS, encryption for sensitive data, and user authentication.</a:t>
            </a:r>
          </a:p>
        </p:txBody>
      </p:sp>
      <p:sp>
        <p:nvSpPr>
          <p:cNvPr id="4" name="Rectangle 3">
            <a:extLst>
              <a:ext uri="{FF2B5EF4-FFF2-40B4-BE49-F238E27FC236}">
                <a16:creationId xmlns:a16="http://schemas.microsoft.com/office/drawing/2014/main" id="{8B93622B-AE67-48E3-AB0B-2248F1B75288}"/>
              </a:ext>
            </a:extLst>
          </p:cNvPr>
          <p:cNvSpPr/>
          <p:nvPr/>
        </p:nvSpPr>
        <p:spPr>
          <a:xfrm>
            <a:off x="7563838" y="5680311"/>
            <a:ext cx="4244340" cy="5963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n w="0"/>
                <a:solidFill>
                  <a:schemeClr val="tx1"/>
                </a:solidFill>
                <a:effectLst>
                  <a:outerShdw blurRad="38100" dist="25400" dir="5400000" algn="ctr" rotWithShape="0">
                    <a:srgbClr val="6E747A">
                      <a:alpha val="43000"/>
                    </a:srgbClr>
                  </a:outerShdw>
                </a:effectLst>
                <a:latin typeface="Bahnschrift SemiBold" panose="020B0502040204020203" pitchFamily="34" charset="0"/>
              </a:rPr>
              <a:t>HOMECARE CLEANING SYSTEM</a:t>
            </a:r>
            <a:endParaRPr lang="en-IN" sz="2000" dirty="0">
              <a:ln w="22225">
                <a:solidFill>
                  <a:srgbClr val="0070C0"/>
                </a:solidFill>
                <a:prstDash val="solid"/>
              </a:ln>
              <a:solidFill>
                <a:schemeClr val="tx1"/>
              </a:solidFill>
              <a:latin typeface="Bahnschrift SemiBold" panose="020B0502040204020203" pitchFamily="34" charset="0"/>
            </a:endParaRPr>
          </a:p>
        </p:txBody>
      </p:sp>
      <p:pic>
        <p:nvPicPr>
          <p:cNvPr id="5" name="Picture 4">
            <a:extLst>
              <a:ext uri="{FF2B5EF4-FFF2-40B4-BE49-F238E27FC236}">
                <a16:creationId xmlns:a16="http://schemas.microsoft.com/office/drawing/2014/main" id="{321A8493-A570-474A-A2E3-16A0CF0F41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1676" y="762000"/>
            <a:ext cx="897467" cy="897467"/>
          </a:xfrm>
          <a:prstGeom prst="rect">
            <a:avLst/>
          </a:prstGeom>
        </p:spPr>
      </p:pic>
    </p:spTree>
    <p:extLst>
      <p:ext uri="{BB962C8B-B14F-4D97-AF65-F5344CB8AC3E}">
        <p14:creationId xmlns:p14="http://schemas.microsoft.com/office/powerpoint/2010/main" val="2862645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45E67-5AB8-458A-9ACE-743B92C3E3B8}"/>
              </a:ext>
            </a:extLst>
          </p:cNvPr>
          <p:cNvSpPr>
            <a:spLocks noGrp="1"/>
          </p:cNvSpPr>
          <p:nvPr>
            <p:ph type="title"/>
          </p:nvPr>
        </p:nvSpPr>
        <p:spPr/>
        <p:txBody>
          <a:bodyPr>
            <a:normAutofit/>
          </a:bodyPr>
          <a:lstStyle/>
          <a:p>
            <a:pPr algn="ctr"/>
            <a:r>
              <a:rPr lang="en-US" sz="3200" dirty="0">
                <a:latin typeface="Times New Roman" panose="02020603050405020304" pitchFamily="18" charset="0"/>
                <a:cs typeface="Times New Roman" panose="02020603050405020304" pitchFamily="18" charset="0"/>
              </a:rPr>
              <a:t>Objectives</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B994214-1770-4694-AC20-AE732F631932}"/>
              </a:ext>
            </a:extLst>
          </p:cNvPr>
          <p:cNvSpPr>
            <a:spLocks noGrp="1"/>
          </p:cNvSpPr>
          <p:nvPr>
            <p:ph idx="1"/>
          </p:nvPr>
        </p:nvSpPr>
        <p:spPr/>
        <p:txBody>
          <a:bodyPr>
            <a:normAutofit/>
          </a:bodyPr>
          <a:lstStyle/>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Book cleaning appointments online for convenience and ease of access.</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View transparent pricing and service details before scheduling.</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Manage bookings efficiently through a user-friendly interface.</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Secure online payments ensure hassle-free transactions for customers.</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Enhance customer satisfaction with reliable service and support.</a:t>
            </a:r>
            <a:endParaRPr lang="en-IN" sz="16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1985E76-E309-4113-A0D2-5CE09EB0355F}"/>
              </a:ext>
            </a:extLst>
          </p:cNvPr>
          <p:cNvSpPr/>
          <p:nvPr/>
        </p:nvSpPr>
        <p:spPr>
          <a:xfrm>
            <a:off x="7563838" y="5680311"/>
            <a:ext cx="4244340" cy="5963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n w="0"/>
                <a:solidFill>
                  <a:schemeClr val="tx1"/>
                </a:solidFill>
                <a:effectLst>
                  <a:outerShdw blurRad="38100" dist="25400" dir="5400000" algn="ctr" rotWithShape="0">
                    <a:srgbClr val="6E747A">
                      <a:alpha val="43000"/>
                    </a:srgbClr>
                  </a:outerShdw>
                </a:effectLst>
                <a:latin typeface="Bahnschrift SemiBold" panose="020B0502040204020203" pitchFamily="34" charset="0"/>
              </a:rPr>
              <a:t>HOMECARE CLEANING SYSTEM</a:t>
            </a:r>
            <a:endParaRPr lang="en-IN" sz="2000" dirty="0">
              <a:ln w="22225">
                <a:solidFill>
                  <a:srgbClr val="0070C0"/>
                </a:solidFill>
                <a:prstDash val="solid"/>
              </a:ln>
              <a:solidFill>
                <a:schemeClr val="tx1"/>
              </a:solidFill>
              <a:latin typeface="Bahnschrift SemiBold" panose="020B0502040204020203" pitchFamily="34" charset="0"/>
            </a:endParaRPr>
          </a:p>
        </p:txBody>
      </p:sp>
      <p:pic>
        <p:nvPicPr>
          <p:cNvPr id="6" name="Picture 5">
            <a:extLst>
              <a:ext uri="{FF2B5EF4-FFF2-40B4-BE49-F238E27FC236}">
                <a16:creationId xmlns:a16="http://schemas.microsoft.com/office/drawing/2014/main" id="{C438B681-CDC2-48E5-9905-DDFB7BFB7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3059" y="2424589"/>
            <a:ext cx="4228965" cy="2888534"/>
          </a:xfrm>
          <a:prstGeom prst="rect">
            <a:avLst/>
          </a:prstGeom>
        </p:spPr>
      </p:pic>
    </p:spTree>
    <p:extLst>
      <p:ext uri="{BB962C8B-B14F-4D97-AF65-F5344CB8AC3E}">
        <p14:creationId xmlns:p14="http://schemas.microsoft.com/office/powerpoint/2010/main" val="2826920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44846-C0BB-43C1-B9F0-561629F0EC1C}"/>
              </a:ext>
            </a:extLst>
          </p:cNvPr>
          <p:cNvSpPr>
            <a:spLocks noGrp="1"/>
          </p:cNvSpPr>
          <p:nvPr>
            <p:ph type="title"/>
          </p:nvPr>
        </p:nvSpPr>
        <p:spPr/>
        <p:txBody>
          <a:bodyPr>
            <a:normAutofit/>
          </a:bodyPr>
          <a:lstStyle/>
          <a:p>
            <a:pPr algn="ctr"/>
            <a:r>
              <a:rPr lang="en-US" sz="3200" dirty="0">
                <a:latin typeface="Times New Roman" panose="02020603050405020304" pitchFamily="18" charset="0"/>
                <a:cs typeface="Times New Roman" panose="02020603050405020304" pitchFamily="18" charset="0"/>
              </a:rPr>
              <a:t>ER Diagram</a:t>
            </a:r>
            <a:endParaRPr lang="en-IN" sz="3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27114781-72E1-4E6D-BB9F-156F96051A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5535" y="1631853"/>
            <a:ext cx="7990449" cy="4937760"/>
          </a:xfrm>
        </p:spPr>
      </p:pic>
    </p:spTree>
    <p:extLst>
      <p:ext uri="{BB962C8B-B14F-4D97-AF65-F5344CB8AC3E}">
        <p14:creationId xmlns:p14="http://schemas.microsoft.com/office/powerpoint/2010/main" val="1911129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42E7B-1E8A-401C-8129-1C8299CEB4DD}"/>
              </a:ext>
            </a:extLst>
          </p:cNvPr>
          <p:cNvSpPr>
            <a:spLocks noGrp="1"/>
          </p:cNvSpPr>
          <p:nvPr>
            <p:ph type="title"/>
          </p:nvPr>
        </p:nvSpPr>
        <p:spPr/>
        <p:txBody>
          <a:bodyPr>
            <a:normAutofit/>
          </a:bodyPr>
          <a:lstStyle/>
          <a:p>
            <a:pPr algn="ctr"/>
            <a:r>
              <a:rPr lang="en-US" sz="3200" dirty="0">
                <a:latin typeface="Times New Roman" panose="02020603050405020304" pitchFamily="18" charset="0"/>
                <a:cs typeface="Times New Roman" panose="02020603050405020304" pitchFamily="18" charset="0"/>
              </a:rPr>
              <a:t>Entities</a:t>
            </a:r>
            <a:endParaRPr lang="en-IN" sz="3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413FA47-89AE-4139-A9DD-1EA6E44422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215" y="298938"/>
            <a:ext cx="11525570" cy="6147582"/>
          </a:xfrm>
        </p:spPr>
      </p:pic>
      <p:sp>
        <p:nvSpPr>
          <p:cNvPr id="7" name="TextBox 6">
            <a:extLst>
              <a:ext uri="{FF2B5EF4-FFF2-40B4-BE49-F238E27FC236}">
                <a16:creationId xmlns:a16="http://schemas.microsoft.com/office/drawing/2014/main" id="{A9664742-D948-4FA4-934F-525EDD77CF3C}"/>
              </a:ext>
            </a:extLst>
          </p:cNvPr>
          <p:cNvSpPr txBox="1"/>
          <p:nvPr/>
        </p:nvSpPr>
        <p:spPr>
          <a:xfrm>
            <a:off x="1143000" y="1741385"/>
            <a:ext cx="2168871" cy="2492990"/>
          </a:xfrm>
          <a:prstGeom prst="rect">
            <a:avLst/>
          </a:prstGeom>
          <a:noFill/>
        </p:spPr>
        <p:txBody>
          <a:bodyPr wrap="square" rtlCol="0">
            <a:spAutoFit/>
          </a:bodyPr>
          <a:lstStyle/>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Admin</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Booking</a:t>
            </a:r>
            <a:endParaRPr lang="en-IN"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Customer</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a:t>
            </a:r>
            <a:r>
              <a:rPr lang="en-IN" sz="2800" dirty="0">
                <a:latin typeface="Times New Roman" panose="02020603050405020304" pitchFamily="18" charset="0"/>
                <a:cs typeface="Times New Roman" panose="02020603050405020304" pitchFamily="18" charset="0"/>
              </a:rPr>
              <a:t>leaner</a:t>
            </a:r>
          </a:p>
          <a:p>
            <a:pPr marL="285750" indent="-285750">
              <a:buFont typeface="Arial" panose="020B0604020202020204" pitchFamily="34" charset="0"/>
              <a:buChar char="•"/>
            </a:pPr>
            <a:endParaRPr lang="en-IN" sz="4400" dirty="0">
              <a:solidFill>
                <a:schemeClr val="bg1"/>
              </a:solidFill>
              <a:latin typeface="Bahnschrift Condensed" panose="020B0502040204020203" pitchFamily="34" charset="0"/>
            </a:endParaRPr>
          </a:p>
        </p:txBody>
      </p:sp>
      <p:sp>
        <p:nvSpPr>
          <p:cNvPr id="9" name="TextBox 8">
            <a:extLst>
              <a:ext uri="{FF2B5EF4-FFF2-40B4-BE49-F238E27FC236}">
                <a16:creationId xmlns:a16="http://schemas.microsoft.com/office/drawing/2014/main" id="{C44AB8F6-4A16-4081-8980-9D7AA4DAD39F}"/>
              </a:ext>
            </a:extLst>
          </p:cNvPr>
          <p:cNvSpPr txBox="1"/>
          <p:nvPr/>
        </p:nvSpPr>
        <p:spPr>
          <a:xfrm>
            <a:off x="4611757" y="1741385"/>
            <a:ext cx="2168871" cy="2492990"/>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a:t>
            </a:r>
            <a:r>
              <a:rPr lang="en-IN" sz="2800" dirty="0">
                <a:latin typeface="Times New Roman" panose="02020603050405020304" pitchFamily="18" charset="0"/>
                <a:cs typeface="Times New Roman" panose="02020603050405020304" pitchFamily="18" charset="0"/>
              </a:rPr>
              <a:t>ayment</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Review</a:t>
            </a:r>
            <a:endParaRPr lang="en-IN"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a:t>
            </a:r>
            <a:r>
              <a:rPr lang="en-IN" sz="2800" dirty="0">
                <a:latin typeface="Times New Roman" panose="02020603050405020304" pitchFamily="18" charset="0"/>
                <a:cs typeface="Times New Roman" panose="02020603050405020304" pitchFamily="18" charset="0"/>
              </a:rPr>
              <a:t>ervice</a:t>
            </a:r>
          </a:p>
          <a:p>
            <a:endParaRPr lang="en-IN"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4400" dirty="0">
              <a:solidFill>
                <a:schemeClr val="bg1"/>
              </a:solidFill>
              <a:latin typeface="Bahnschrift Condensed" panose="020B0502040204020203" pitchFamily="34" charset="0"/>
            </a:endParaRPr>
          </a:p>
        </p:txBody>
      </p:sp>
      <p:sp>
        <p:nvSpPr>
          <p:cNvPr id="10" name="Rectangle 9">
            <a:extLst>
              <a:ext uri="{FF2B5EF4-FFF2-40B4-BE49-F238E27FC236}">
                <a16:creationId xmlns:a16="http://schemas.microsoft.com/office/drawing/2014/main" id="{51335FDA-1617-4DF7-B2E2-C06D1CF094F9}"/>
              </a:ext>
            </a:extLst>
          </p:cNvPr>
          <p:cNvSpPr/>
          <p:nvPr/>
        </p:nvSpPr>
        <p:spPr>
          <a:xfrm>
            <a:off x="4853354" y="609600"/>
            <a:ext cx="1927274" cy="584775"/>
          </a:xfrm>
          <a:prstGeom prst="rect">
            <a:avLst/>
          </a:prstGeom>
        </p:spPr>
        <p:txBody>
          <a:bodyPr wrap="square">
            <a:spAutoFit/>
          </a:bodyPr>
          <a:lstStyle/>
          <a:p>
            <a:pPr algn="ctr"/>
            <a:r>
              <a:rPr lang="en-US" sz="3200" b="1" dirty="0">
                <a:solidFill>
                  <a:srgbClr val="92D050"/>
                </a:solidFill>
                <a:latin typeface="Times New Roman" panose="02020603050405020304" pitchFamily="18" charset="0"/>
                <a:cs typeface="Times New Roman" panose="02020603050405020304" pitchFamily="18" charset="0"/>
              </a:rPr>
              <a:t>Entities</a:t>
            </a:r>
            <a:endParaRPr lang="en-IN" sz="3200" b="1" dirty="0">
              <a:solidFill>
                <a:srgbClr val="92D050"/>
              </a:solidFill>
            </a:endParaRPr>
          </a:p>
        </p:txBody>
      </p:sp>
      <p:sp>
        <p:nvSpPr>
          <p:cNvPr id="12" name="Rectangle 11">
            <a:extLst>
              <a:ext uri="{FF2B5EF4-FFF2-40B4-BE49-F238E27FC236}">
                <a16:creationId xmlns:a16="http://schemas.microsoft.com/office/drawing/2014/main" id="{EAFAA3D5-0990-4215-A031-C4D4D33578D7}"/>
              </a:ext>
            </a:extLst>
          </p:cNvPr>
          <p:cNvSpPr/>
          <p:nvPr/>
        </p:nvSpPr>
        <p:spPr>
          <a:xfrm>
            <a:off x="609014" y="5652089"/>
            <a:ext cx="4244340" cy="5963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n w="0"/>
                <a:solidFill>
                  <a:schemeClr val="tx1"/>
                </a:solidFill>
                <a:effectLst>
                  <a:outerShdw blurRad="38100" dist="25400" dir="5400000" algn="ctr" rotWithShape="0">
                    <a:srgbClr val="6E747A">
                      <a:alpha val="43000"/>
                    </a:srgbClr>
                  </a:outerShdw>
                </a:effectLst>
                <a:latin typeface="Bahnschrift SemiBold" panose="020B0502040204020203" pitchFamily="34" charset="0"/>
              </a:rPr>
              <a:t>HOMECARE CLEANING SYSTEM</a:t>
            </a:r>
            <a:endParaRPr lang="en-IN" sz="2000" dirty="0">
              <a:ln w="22225">
                <a:solidFill>
                  <a:srgbClr val="0070C0"/>
                </a:solidFill>
                <a:prstDash val="solid"/>
              </a:ln>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3275128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57AC9-1ECE-4451-B0FE-77576EA27849}"/>
              </a:ext>
            </a:extLst>
          </p:cNvPr>
          <p:cNvSpPr>
            <a:spLocks noGrp="1"/>
          </p:cNvSpPr>
          <p:nvPr>
            <p:ph type="title"/>
          </p:nvPr>
        </p:nvSpPr>
        <p:spPr>
          <a:xfrm>
            <a:off x="1158240" y="438978"/>
            <a:ext cx="9875520" cy="1356360"/>
          </a:xfrm>
        </p:spPr>
        <p:txBody>
          <a:bodyPr/>
          <a:lstStyle/>
          <a:p>
            <a:pPr algn="ctr"/>
            <a:r>
              <a:rPr lang="en-US" sz="3200" dirty="0">
                <a:latin typeface="Times New Roman" panose="02020603050405020304" pitchFamily="18" charset="0"/>
                <a:cs typeface="Times New Roman" panose="02020603050405020304" pitchFamily="18" charset="0"/>
              </a:rPr>
              <a:t>BACKEND</a:t>
            </a:r>
            <a:r>
              <a:rPr lang="en-US" dirty="0"/>
              <a:t> </a:t>
            </a:r>
            <a:r>
              <a:rPr lang="en-US" sz="3200" dirty="0">
                <a:latin typeface="Times New Roman" panose="02020603050405020304" pitchFamily="18" charset="0"/>
                <a:cs typeface="Times New Roman" panose="02020603050405020304" pitchFamily="18" charset="0"/>
              </a:rPr>
              <a:t>ARCHITETUR : (MYSQL)</a:t>
            </a:r>
            <a:endParaRPr lang="en-IN" sz="32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6FD39AD8-7BE2-481F-9F4E-E5559EE2C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595" y="2657692"/>
            <a:ext cx="4928924" cy="2907140"/>
          </a:xfrm>
          <a:prstGeom prst="rect">
            <a:avLst/>
          </a:prstGeom>
        </p:spPr>
      </p:pic>
      <p:pic>
        <p:nvPicPr>
          <p:cNvPr id="13" name="Picture 12">
            <a:extLst>
              <a:ext uri="{FF2B5EF4-FFF2-40B4-BE49-F238E27FC236}">
                <a16:creationId xmlns:a16="http://schemas.microsoft.com/office/drawing/2014/main" id="{A31580F2-FCB2-4D50-86FA-BCFE35D86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9786" y="609600"/>
            <a:ext cx="897467" cy="897467"/>
          </a:xfrm>
          <a:prstGeom prst="rect">
            <a:avLst/>
          </a:prstGeom>
        </p:spPr>
      </p:pic>
      <p:sp>
        <p:nvSpPr>
          <p:cNvPr id="16" name="TextBox 15">
            <a:extLst>
              <a:ext uri="{FF2B5EF4-FFF2-40B4-BE49-F238E27FC236}">
                <a16:creationId xmlns:a16="http://schemas.microsoft.com/office/drawing/2014/main" id="{6AC78C42-B143-4420-A8D9-D95A608DD790}"/>
              </a:ext>
            </a:extLst>
          </p:cNvPr>
          <p:cNvSpPr txBox="1"/>
          <p:nvPr/>
        </p:nvSpPr>
        <p:spPr>
          <a:xfrm>
            <a:off x="724747" y="1330802"/>
            <a:ext cx="2758679"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Body of Project</a:t>
            </a:r>
          </a:p>
        </p:txBody>
      </p:sp>
      <p:pic>
        <p:nvPicPr>
          <p:cNvPr id="17" name="Picture 16">
            <a:extLst>
              <a:ext uri="{FF2B5EF4-FFF2-40B4-BE49-F238E27FC236}">
                <a16:creationId xmlns:a16="http://schemas.microsoft.com/office/drawing/2014/main" id="{F984F0BA-398D-4BC2-BA59-AD93EF699A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429" y="1795338"/>
            <a:ext cx="3512949" cy="4701857"/>
          </a:xfrm>
          <a:prstGeom prst="rect">
            <a:avLst/>
          </a:prstGeom>
        </p:spPr>
      </p:pic>
      <p:sp>
        <p:nvSpPr>
          <p:cNvPr id="18" name="TextBox 17">
            <a:extLst>
              <a:ext uri="{FF2B5EF4-FFF2-40B4-BE49-F238E27FC236}">
                <a16:creationId xmlns:a16="http://schemas.microsoft.com/office/drawing/2014/main" id="{927C4D9A-0F24-41A8-8E63-CCD2DECC2C17}"/>
              </a:ext>
            </a:extLst>
          </p:cNvPr>
          <p:cNvSpPr txBox="1"/>
          <p:nvPr/>
        </p:nvSpPr>
        <p:spPr>
          <a:xfrm>
            <a:off x="6096000" y="2041849"/>
            <a:ext cx="2758679" cy="369332"/>
          </a:xfrm>
          <a:prstGeom prst="rect">
            <a:avLst/>
          </a:prstGeom>
          <a:noFill/>
        </p:spPr>
        <p:txBody>
          <a:bodyPr wrap="square" rtlCol="0">
            <a:spAutoFit/>
          </a:bodyPr>
          <a:lstStyle/>
          <a:p>
            <a:r>
              <a:rPr lang="en-IN" b="1" dirty="0"/>
              <a:t>Dao/Repository Package</a:t>
            </a:r>
          </a:p>
        </p:txBody>
      </p:sp>
      <p:sp>
        <p:nvSpPr>
          <p:cNvPr id="19" name="Rectangle 18">
            <a:extLst>
              <a:ext uri="{FF2B5EF4-FFF2-40B4-BE49-F238E27FC236}">
                <a16:creationId xmlns:a16="http://schemas.microsoft.com/office/drawing/2014/main" id="{26BF6755-1981-4BBD-AC51-2DA96EC77C67}"/>
              </a:ext>
            </a:extLst>
          </p:cNvPr>
          <p:cNvSpPr/>
          <p:nvPr/>
        </p:nvSpPr>
        <p:spPr>
          <a:xfrm>
            <a:off x="7475339" y="5950244"/>
            <a:ext cx="4244340" cy="5963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n w="0"/>
                <a:solidFill>
                  <a:schemeClr val="tx1"/>
                </a:solidFill>
                <a:effectLst>
                  <a:outerShdw blurRad="38100" dist="25400" dir="5400000" algn="ctr" rotWithShape="0">
                    <a:srgbClr val="6E747A">
                      <a:alpha val="43000"/>
                    </a:srgbClr>
                  </a:outerShdw>
                </a:effectLst>
                <a:latin typeface="Bahnschrift SemiBold" panose="020B0502040204020203" pitchFamily="34" charset="0"/>
              </a:rPr>
              <a:t>HOMECARE CLEANING SYSTEM</a:t>
            </a:r>
            <a:endParaRPr lang="en-IN" sz="2000" dirty="0">
              <a:ln w="22225">
                <a:solidFill>
                  <a:srgbClr val="0070C0"/>
                </a:solidFill>
                <a:prstDash val="solid"/>
              </a:ln>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380735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CAD3A5-FAB3-4378-AB23-1D4F17E3A6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325" y="1648630"/>
            <a:ext cx="4143375" cy="4067175"/>
          </a:xfrm>
          <a:prstGeom prst="rect">
            <a:avLst/>
          </a:prstGeom>
        </p:spPr>
      </p:pic>
      <p:pic>
        <p:nvPicPr>
          <p:cNvPr id="10" name="Picture 9">
            <a:extLst>
              <a:ext uri="{FF2B5EF4-FFF2-40B4-BE49-F238E27FC236}">
                <a16:creationId xmlns:a16="http://schemas.microsoft.com/office/drawing/2014/main" id="{03E64571-0C7E-4FF5-A3DE-5C9D02993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57379"/>
            <a:ext cx="4466792" cy="3046161"/>
          </a:xfrm>
          <a:prstGeom prst="rect">
            <a:avLst/>
          </a:prstGeom>
        </p:spPr>
      </p:pic>
      <p:sp>
        <p:nvSpPr>
          <p:cNvPr id="11" name="TextBox 10">
            <a:extLst>
              <a:ext uri="{FF2B5EF4-FFF2-40B4-BE49-F238E27FC236}">
                <a16:creationId xmlns:a16="http://schemas.microsoft.com/office/drawing/2014/main" id="{AE58D447-1AD0-40CA-9002-066C6E8DFACA}"/>
              </a:ext>
            </a:extLst>
          </p:cNvPr>
          <p:cNvSpPr txBox="1"/>
          <p:nvPr/>
        </p:nvSpPr>
        <p:spPr>
          <a:xfrm>
            <a:off x="626325" y="1142195"/>
            <a:ext cx="2758679" cy="369332"/>
          </a:xfrm>
          <a:prstGeom prst="rect">
            <a:avLst/>
          </a:prstGeom>
          <a:noFill/>
        </p:spPr>
        <p:txBody>
          <a:bodyPr wrap="square" rtlCol="0">
            <a:spAutoFit/>
          </a:bodyPr>
          <a:lstStyle/>
          <a:p>
            <a:r>
              <a:rPr lang="en-IN" b="1" dirty="0"/>
              <a:t>Service Package</a:t>
            </a:r>
          </a:p>
        </p:txBody>
      </p:sp>
      <p:sp>
        <p:nvSpPr>
          <p:cNvPr id="12" name="TextBox 11">
            <a:extLst>
              <a:ext uri="{FF2B5EF4-FFF2-40B4-BE49-F238E27FC236}">
                <a16:creationId xmlns:a16="http://schemas.microsoft.com/office/drawing/2014/main" id="{B61D6FFA-B584-40A7-97C7-E4BBB332DEE8}"/>
              </a:ext>
            </a:extLst>
          </p:cNvPr>
          <p:cNvSpPr txBox="1"/>
          <p:nvPr/>
        </p:nvSpPr>
        <p:spPr>
          <a:xfrm>
            <a:off x="6096000" y="1463964"/>
            <a:ext cx="2758679" cy="369332"/>
          </a:xfrm>
          <a:prstGeom prst="rect">
            <a:avLst/>
          </a:prstGeom>
          <a:noFill/>
        </p:spPr>
        <p:txBody>
          <a:bodyPr wrap="square" rtlCol="0">
            <a:spAutoFit/>
          </a:bodyPr>
          <a:lstStyle/>
          <a:p>
            <a:r>
              <a:rPr lang="en-IN" b="1" dirty="0"/>
              <a:t>Controller Package</a:t>
            </a:r>
          </a:p>
        </p:txBody>
      </p:sp>
      <p:pic>
        <p:nvPicPr>
          <p:cNvPr id="13" name="Picture 12">
            <a:extLst>
              <a:ext uri="{FF2B5EF4-FFF2-40B4-BE49-F238E27FC236}">
                <a16:creationId xmlns:a16="http://schemas.microsoft.com/office/drawing/2014/main" id="{30C3E9CB-3697-49BB-82F8-D44234AC8A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9786" y="609600"/>
            <a:ext cx="897467" cy="897467"/>
          </a:xfrm>
          <a:prstGeom prst="rect">
            <a:avLst/>
          </a:prstGeom>
        </p:spPr>
      </p:pic>
      <p:sp>
        <p:nvSpPr>
          <p:cNvPr id="14" name="Rectangle 13">
            <a:extLst>
              <a:ext uri="{FF2B5EF4-FFF2-40B4-BE49-F238E27FC236}">
                <a16:creationId xmlns:a16="http://schemas.microsoft.com/office/drawing/2014/main" id="{C2AC05B7-FE84-4945-849F-CC7AD2BE359A}"/>
              </a:ext>
            </a:extLst>
          </p:cNvPr>
          <p:cNvSpPr/>
          <p:nvPr/>
        </p:nvSpPr>
        <p:spPr>
          <a:xfrm>
            <a:off x="7475339" y="5950244"/>
            <a:ext cx="4244340" cy="5963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n w="0"/>
                <a:solidFill>
                  <a:schemeClr val="tx1"/>
                </a:solidFill>
                <a:effectLst>
                  <a:outerShdw blurRad="38100" dist="25400" dir="5400000" algn="ctr" rotWithShape="0">
                    <a:srgbClr val="6E747A">
                      <a:alpha val="43000"/>
                    </a:srgbClr>
                  </a:outerShdw>
                </a:effectLst>
                <a:latin typeface="Bahnschrift SemiBold" panose="020B0502040204020203" pitchFamily="34" charset="0"/>
              </a:rPr>
              <a:t>HOMECARE CLEANING SYSTEM</a:t>
            </a:r>
            <a:endParaRPr lang="en-IN" sz="2000" dirty="0">
              <a:ln w="22225">
                <a:solidFill>
                  <a:srgbClr val="0070C0"/>
                </a:solidFill>
                <a:prstDash val="solid"/>
              </a:ln>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2245919642"/>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TM03457444[[fn=Basis]]</Template>
  <TotalTime>327</TotalTime>
  <Words>566</Words>
  <Application>Microsoft Office PowerPoint</Application>
  <PresentationFormat>Widescreen</PresentationFormat>
  <Paragraphs>73</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-apple-system</vt:lpstr>
      <vt:lpstr>Arial</vt:lpstr>
      <vt:lpstr>Bahnschrift Condensed</vt:lpstr>
      <vt:lpstr>Bahnschrift SemiBold</vt:lpstr>
      <vt:lpstr>Corbel</vt:lpstr>
      <vt:lpstr>Times New Roman</vt:lpstr>
      <vt:lpstr>Wingdings</vt:lpstr>
      <vt:lpstr>Basis</vt:lpstr>
      <vt:lpstr>PowerPoint Presentation</vt:lpstr>
      <vt:lpstr>CONTEXT </vt:lpstr>
      <vt:lpstr>Aim Of Project </vt:lpstr>
      <vt:lpstr>Implementation And Plan</vt:lpstr>
      <vt:lpstr>Objectives</vt:lpstr>
      <vt:lpstr>ER Diagram</vt:lpstr>
      <vt:lpstr>Entities</vt:lpstr>
      <vt:lpstr>BACKEND ARCHITETUR : (MYSQL)</vt:lpstr>
      <vt:lpstr>PowerPoint Presentation</vt:lpstr>
      <vt:lpstr>PowerPoint Presentation</vt:lpstr>
      <vt:lpstr>PowerPoint Presentation</vt:lpstr>
      <vt:lpstr>Future Scopes</vt:lpstr>
      <vt:lpstr>Admin login</vt:lpstr>
      <vt:lpstr>Home Page</vt:lpstr>
      <vt:lpstr>Popular service</vt:lpstr>
      <vt:lpstr>services</vt:lpstr>
      <vt:lpstr>Why Choose Us? </vt:lpstr>
      <vt:lpstr>Contact us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Shruti Dawkhar</dc:creator>
  <cp:lastModifiedBy>shree om</cp:lastModifiedBy>
  <cp:revision>48</cp:revision>
  <dcterms:created xsi:type="dcterms:W3CDTF">2023-02-16T15:12:32Z</dcterms:created>
  <dcterms:modified xsi:type="dcterms:W3CDTF">2024-07-16T03:29:10Z</dcterms:modified>
</cp:coreProperties>
</file>